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0" r:id="rId4"/>
  </p:sldMasterIdLst>
  <p:notesMasterIdLst>
    <p:notesMasterId r:id="rId24"/>
  </p:notesMasterIdLst>
  <p:handoutMasterIdLst>
    <p:handoutMasterId r:id="rId25"/>
  </p:handoutMasterIdLst>
  <p:sldIdLst>
    <p:sldId id="352" r:id="rId5"/>
    <p:sldId id="292" r:id="rId6"/>
    <p:sldId id="294" r:id="rId7"/>
    <p:sldId id="329" r:id="rId8"/>
    <p:sldId id="366" r:id="rId9"/>
    <p:sldId id="363" r:id="rId10"/>
    <p:sldId id="323" r:id="rId11"/>
    <p:sldId id="360" r:id="rId12"/>
    <p:sldId id="358" r:id="rId13"/>
    <p:sldId id="328" r:id="rId14"/>
    <p:sldId id="353" r:id="rId15"/>
    <p:sldId id="356" r:id="rId16"/>
    <p:sldId id="320" r:id="rId17"/>
    <p:sldId id="359" r:id="rId18"/>
    <p:sldId id="361" r:id="rId19"/>
    <p:sldId id="355" r:id="rId20"/>
    <p:sldId id="270" r:id="rId21"/>
    <p:sldId id="369" r:id="rId22"/>
    <p:sldId id="276" r:id="rId23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7F3490-8F04-5B11-DF4C-B5F892B35225}" v="1" dt="2024-05-21T00:05:07.581"/>
    <p1510:client id="{D4CB639F-589D-AC5D-F950-51E3A77DE192}" v="205" dt="2024-05-21T18:30:45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>
      <p:cViewPr varScale="1">
        <p:scale>
          <a:sx n="104" d="100"/>
          <a:sy n="104" d="100"/>
        </p:scale>
        <p:origin x="13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dkStephanos/TrueImpactShotCharts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dkStephanos/TrueImpactShotCharts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F4BB3-F44C-47FC-B10F-25CD5D759A9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02597D9-52C1-4B71-A835-6B21C1C4E5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Conventual wisdom in the NBA says if you miss a layup on one end, you will give up a basket on the other end</a:t>
          </a:r>
        </a:p>
      </dgm:t>
    </dgm:pt>
    <dgm:pt modelId="{1788FC9D-E1FE-45D9-A686-40CF89510F1B}" type="parTrans" cxnId="{AB285F6D-D06E-495E-A44D-049656AF13B5}">
      <dgm:prSet/>
      <dgm:spPr/>
      <dgm:t>
        <a:bodyPr/>
        <a:lstStyle/>
        <a:p>
          <a:endParaRPr lang="en-US"/>
        </a:p>
      </dgm:t>
    </dgm:pt>
    <dgm:pt modelId="{F6343956-9DB7-4F15-A94A-D6D3BABA4AD7}" type="sibTrans" cxnId="{AB285F6D-D06E-495E-A44D-049656AF13B5}">
      <dgm:prSet/>
      <dgm:spPr/>
      <dgm:t>
        <a:bodyPr/>
        <a:lstStyle/>
        <a:p>
          <a:endParaRPr lang="en-US"/>
        </a:p>
      </dgm:t>
    </dgm:pt>
    <dgm:pt modelId="{A1FCCBDA-FB9C-4923-AA09-162B1F1879E1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dirty="0"/>
            <a:t>One of the biggest strategic challenges faced by NBA and 2K coaches alike: </a:t>
          </a:r>
          <a:br>
            <a:rPr lang="en-US" b="0" dirty="0">
              <a:latin typeface="Century Gothic" panose="020B0502020202020204"/>
            </a:rPr>
          </a:br>
          <a:r>
            <a:rPr lang="en-US" b="1" dirty="0"/>
            <a:t>Crash or Get Back</a:t>
          </a:r>
          <a:endParaRPr lang="en-US" b="1" dirty="0">
            <a:latin typeface="Century Gothic" panose="020B0502020202020204"/>
          </a:endParaRPr>
        </a:p>
      </dgm:t>
    </dgm:pt>
    <dgm:pt modelId="{FB8B4656-0FF0-449E-A27B-24DF352A1CBF}" type="parTrans" cxnId="{5DEF421C-4853-46B8-864A-D1E24E4D9101}">
      <dgm:prSet/>
      <dgm:spPr/>
      <dgm:t>
        <a:bodyPr/>
        <a:lstStyle/>
        <a:p>
          <a:endParaRPr lang="en-US"/>
        </a:p>
      </dgm:t>
    </dgm:pt>
    <dgm:pt modelId="{B76638C7-35AC-478A-8AF5-A0A890A4AC30}" type="sibTrans" cxnId="{5DEF421C-4853-46B8-864A-D1E24E4D9101}">
      <dgm:prSet/>
      <dgm:spPr/>
      <dgm:t>
        <a:bodyPr/>
        <a:lstStyle/>
        <a:p>
          <a:endParaRPr lang="en-US"/>
        </a:p>
      </dgm:t>
    </dgm:pt>
    <dgm:pt modelId="{B8C4709A-9C9C-406E-9F22-90C9007925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Certain teams, due to a combination of principals and </a:t>
          </a:r>
          <a:r>
            <a:rPr lang="en-US" dirty="0">
              <a:latin typeface="Century Gothic" panose="020B0502020202020204"/>
            </a:rPr>
            <a:t>personnel</a:t>
          </a:r>
          <a:r>
            <a:rPr lang="en-US" dirty="0"/>
            <a:t>, are better or worse t one half of this dichotomy</a:t>
          </a:r>
        </a:p>
      </dgm:t>
    </dgm:pt>
    <dgm:pt modelId="{A3C750EE-81A8-4F20-8AB5-4A87CA2FFEDB}" type="parTrans" cxnId="{851D4207-890A-4508-B5DA-237AD1219D98}">
      <dgm:prSet/>
      <dgm:spPr/>
      <dgm:t>
        <a:bodyPr/>
        <a:lstStyle/>
        <a:p>
          <a:endParaRPr lang="en-US"/>
        </a:p>
      </dgm:t>
    </dgm:pt>
    <dgm:pt modelId="{1AFA83BD-DD41-40A4-A9A8-00AA7F5BAF0C}" type="sibTrans" cxnId="{851D4207-890A-4508-B5DA-237AD1219D98}">
      <dgm:prSet/>
      <dgm:spPr/>
      <dgm:t>
        <a:bodyPr/>
        <a:lstStyle/>
        <a:p>
          <a:endParaRPr lang="en-US"/>
        </a:p>
      </dgm:t>
    </dgm:pt>
    <dgm:pt modelId="{3B176ADE-EFC8-4829-94C2-1F89ADD7BD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 if we could quantify these secondary results of shot attempts?</a:t>
          </a:r>
        </a:p>
      </dgm:t>
    </dgm:pt>
    <dgm:pt modelId="{E18A2C12-0BE8-44E3-8B45-13BCBD1EE13F}" type="parTrans" cxnId="{A9DE913B-0C6D-4302-ADC1-35A067A89439}">
      <dgm:prSet/>
      <dgm:spPr/>
      <dgm:t>
        <a:bodyPr/>
        <a:lstStyle/>
        <a:p>
          <a:endParaRPr lang="en-US"/>
        </a:p>
      </dgm:t>
    </dgm:pt>
    <dgm:pt modelId="{F0C00B67-1D75-441A-84C5-078073EA8901}" type="sibTrans" cxnId="{A9DE913B-0C6D-4302-ADC1-35A067A89439}">
      <dgm:prSet/>
      <dgm:spPr/>
      <dgm:t>
        <a:bodyPr/>
        <a:lstStyle/>
        <a:p>
          <a:endParaRPr lang="en-US"/>
        </a:p>
      </dgm:t>
    </dgm:pt>
    <dgm:pt modelId="{05F4ADDC-E407-4398-B0C8-DF882C6A22B2}" type="pres">
      <dgm:prSet presAssocID="{2F0F4BB3-F44C-47FC-B10F-25CD5D759A9D}" presName="root" presStyleCnt="0">
        <dgm:presLayoutVars>
          <dgm:dir/>
          <dgm:resizeHandles val="exact"/>
        </dgm:presLayoutVars>
      </dgm:prSet>
      <dgm:spPr/>
    </dgm:pt>
    <dgm:pt modelId="{68054020-5EE2-43DE-BD12-0D427F02A628}" type="pres">
      <dgm:prSet presAssocID="{E02597D9-52C1-4B71-A835-6B21C1C4E58B}" presName="compNode" presStyleCnt="0"/>
      <dgm:spPr/>
    </dgm:pt>
    <dgm:pt modelId="{0FDCAFC3-CE7D-41C6-BCB1-B7A9F3B2AE29}" type="pres">
      <dgm:prSet presAssocID="{E02597D9-52C1-4B71-A835-6B21C1C4E58B}" presName="iconBgRect" presStyleLbl="bgShp" presStyleIdx="0" presStyleCnt="4"/>
      <dgm:spPr/>
    </dgm:pt>
    <dgm:pt modelId="{A3A6DB54-8EB5-4EFD-8355-23E707F4B513}" type="pres">
      <dgm:prSet presAssocID="{E02597D9-52C1-4B71-A835-6B21C1C4E58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56E3A18F-7404-4861-A381-387AE35A87D9}" type="pres">
      <dgm:prSet presAssocID="{E02597D9-52C1-4B71-A835-6B21C1C4E58B}" presName="spaceRect" presStyleCnt="0"/>
      <dgm:spPr/>
    </dgm:pt>
    <dgm:pt modelId="{A1FC4E10-E26E-4DAE-8AA1-13D023A38CAD}" type="pres">
      <dgm:prSet presAssocID="{E02597D9-52C1-4B71-A835-6B21C1C4E58B}" presName="textRect" presStyleLbl="revTx" presStyleIdx="0" presStyleCnt="4">
        <dgm:presLayoutVars>
          <dgm:chMax val="1"/>
          <dgm:chPref val="1"/>
        </dgm:presLayoutVars>
      </dgm:prSet>
      <dgm:spPr/>
    </dgm:pt>
    <dgm:pt modelId="{02D93AFD-5E1B-42F7-9596-EF430F2C94CA}" type="pres">
      <dgm:prSet presAssocID="{F6343956-9DB7-4F15-A94A-D6D3BABA4AD7}" presName="sibTrans" presStyleCnt="0"/>
      <dgm:spPr/>
    </dgm:pt>
    <dgm:pt modelId="{236EE68D-E282-4DCB-9C5A-137C9137A84C}" type="pres">
      <dgm:prSet presAssocID="{A1FCCBDA-FB9C-4923-AA09-162B1F1879E1}" presName="compNode" presStyleCnt="0"/>
      <dgm:spPr/>
    </dgm:pt>
    <dgm:pt modelId="{E87FF9EA-F145-441D-946B-32D934F8FE1E}" type="pres">
      <dgm:prSet presAssocID="{A1FCCBDA-FB9C-4923-AA09-162B1F1879E1}" presName="iconBgRect" presStyleLbl="bgShp" presStyleIdx="1" presStyleCnt="4"/>
      <dgm:spPr/>
    </dgm:pt>
    <dgm:pt modelId="{6DE4F3A1-04B0-45CD-BF05-2F4839525B54}" type="pres">
      <dgm:prSet presAssocID="{A1FCCBDA-FB9C-4923-AA09-162B1F1879E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 with solid fill"/>
        </a:ext>
      </dgm:extLst>
    </dgm:pt>
    <dgm:pt modelId="{8556604F-F8A1-43BE-A54E-89EADE2EF080}" type="pres">
      <dgm:prSet presAssocID="{A1FCCBDA-FB9C-4923-AA09-162B1F1879E1}" presName="spaceRect" presStyleCnt="0"/>
      <dgm:spPr/>
    </dgm:pt>
    <dgm:pt modelId="{A2960720-47BC-446B-84D5-19C4B652F801}" type="pres">
      <dgm:prSet presAssocID="{A1FCCBDA-FB9C-4923-AA09-162B1F1879E1}" presName="textRect" presStyleLbl="revTx" presStyleIdx="1" presStyleCnt="4">
        <dgm:presLayoutVars>
          <dgm:chMax val="1"/>
          <dgm:chPref val="1"/>
        </dgm:presLayoutVars>
      </dgm:prSet>
      <dgm:spPr/>
    </dgm:pt>
    <dgm:pt modelId="{F0708F6D-44D1-4342-9798-49973D910C09}" type="pres">
      <dgm:prSet presAssocID="{B76638C7-35AC-478A-8AF5-A0A890A4AC30}" presName="sibTrans" presStyleCnt="0"/>
      <dgm:spPr/>
    </dgm:pt>
    <dgm:pt modelId="{64834575-94A5-4F5A-BDD7-6369A06386D2}" type="pres">
      <dgm:prSet presAssocID="{B8C4709A-9C9C-406E-9F22-90C900792566}" presName="compNode" presStyleCnt="0"/>
      <dgm:spPr/>
    </dgm:pt>
    <dgm:pt modelId="{77116E0C-8C9D-4C05-BC12-EEBF4F6B130D}" type="pres">
      <dgm:prSet presAssocID="{B8C4709A-9C9C-406E-9F22-90C900792566}" presName="iconBgRect" presStyleLbl="bgShp" presStyleIdx="2" presStyleCnt="4"/>
      <dgm:spPr/>
    </dgm:pt>
    <dgm:pt modelId="{39460226-970A-46F6-8667-BBBA1636A4DD}" type="pres">
      <dgm:prSet presAssocID="{B8C4709A-9C9C-406E-9F22-90C90079256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A40AA2C-2C51-4AC1-AC7B-16A477C3AC6A}" type="pres">
      <dgm:prSet presAssocID="{B8C4709A-9C9C-406E-9F22-90C900792566}" presName="spaceRect" presStyleCnt="0"/>
      <dgm:spPr/>
    </dgm:pt>
    <dgm:pt modelId="{F0FAC17F-FF59-48DF-8F09-E270C5169C2D}" type="pres">
      <dgm:prSet presAssocID="{B8C4709A-9C9C-406E-9F22-90C900792566}" presName="textRect" presStyleLbl="revTx" presStyleIdx="2" presStyleCnt="4">
        <dgm:presLayoutVars>
          <dgm:chMax val="1"/>
          <dgm:chPref val="1"/>
        </dgm:presLayoutVars>
      </dgm:prSet>
      <dgm:spPr/>
    </dgm:pt>
    <dgm:pt modelId="{344F1851-E583-47E4-9EBF-9FC2D433D081}" type="pres">
      <dgm:prSet presAssocID="{1AFA83BD-DD41-40A4-A9A8-00AA7F5BAF0C}" presName="sibTrans" presStyleCnt="0"/>
      <dgm:spPr/>
    </dgm:pt>
    <dgm:pt modelId="{C1DDD66F-0FB8-4A2E-8622-B8558BC887D7}" type="pres">
      <dgm:prSet presAssocID="{3B176ADE-EFC8-4829-94C2-1F89ADD7BD18}" presName="compNode" presStyleCnt="0"/>
      <dgm:spPr/>
    </dgm:pt>
    <dgm:pt modelId="{1C8C1C60-EAA8-412E-9E57-479EA278D825}" type="pres">
      <dgm:prSet presAssocID="{3B176ADE-EFC8-4829-94C2-1F89ADD7BD18}" presName="iconBgRect" presStyleLbl="bgShp" presStyleIdx="3" presStyleCnt="4"/>
      <dgm:spPr/>
    </dgm:pt>
    <dgm:pt modelId="{F575AA56-275C-4806-B3BD-F659DE6FE177}" type="pres">
      <dgm:prSet presAssocID="{3B176ADE-EFC8-4829-94C2-1F89ADD7BD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DB15612B-6DF7-476A-995F-6E4BB0DC0E03}" type="pres">
      <dgm:prSet presAssocID="{3B176ADE-EFC8-4829-94C2-1F89ADD7BD18}" presName="spaceRect" presStyleCnt="0"/>
      <dgm:spPr/>
    </dgm:pt>
    <dgm:pt modelId="{3653EA1F-3EB9-489E-9513-E3B5A3FBF8B9}" type="pres">
      <dgm:prSet presAssocID="{3B176ADE-EFC8-4829-94C2-1F89ADD7BD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753B903-BA8F-41E1-90A4-59FF783317D0}" type="presOf" srcId="{B8C4709A-9C9C-406E-9F22-90C900792566}" destId="{F0FAC17F-FF59-48DF-8F09-E270C5169C2D}" srcOrd="0" destOrd="0" presId="urn:microsoft.com/office/officeart/2018/5/layout/IconCircleLabelList"/>
    <dgm:cxn modelId="{851D4207-890A-4508-B5DA-237AD1219D98}" srcId="{2F0F4BB3-F44C-47FC-B10F-25CD5D759A9D}" destId="{B8C4709A-9C9C-406E-9F22-90C900792566}" srcOrd="2" destOrd="0" parTransId="{A3C750EE-81A8-4F20-8AB5-4A87CA2FFEDB}" sibTransId="{1AFA83BD-DD41-40A4-A9A8-00AA7F5BAF0C}"/>
    <dgm:cxn modelId="{5DEF421C-4853-46B8-864A-D1E24E4D9101}" srcId="{2F0F4BB3-F44C-47FC-B10F-25CD5D759A9D}" destId="{A1FCCBDA-FB9C-4923-AA09-162B1F1879E1}" srcOrd="1" destOrd="0" parTransId="{FB8B4656-0FF0-449E-A27B-24DF352A1CBF}" sibTransId="{B76638C7-35AC-478A-8AF5-A0A890A4AC30}"/>
    <dgm:cxn modelId="{A9DE913B-0C6D-4302-ADC1-35A067A89439}" srcId="{2F0F4BB3-F44C-47FC-B10F-25CD5D759A9D}" destId="{3B176ADE-EFC8-4829-94C2-1F89ADD7BD18}" srcOrd="3" destOrd="0" parTransId="{E18A2C12-0BE8-44E3-8B45-13BCBD1EE13F}" sibTransId="{F0C00B67-1D75-441A-84C5-078073EA8901}"/>
    <dgm:cxn modelId="{AB285F6D-D06E-495E-A44D-049656AF13B5}" srcId="{2F0F4BB3-F44C-47FC-B10F-25CD5D759A9D}" destId="{E02597D9-52C1-4B71-A835-6B21C1C4E58B}" srcOrd="0" destOrd="0" parTransId="{1788FC9D-E1FE-45D9-A686-40CF89510F1B}" sibTransId="{F6343956-9DB7-4F15-A94A-D6D3BABA4AD7}"/>
    <dgm:cxn modelId="{46C649B5-E084-4B76-9587-CD3A1289B7C0}" type="presOf" srcId="{A1FCCBDA-FB9C-4923-AA09-162B1F1879E1}" destId="{A2960720-47BC-446B-84D5-19C4B652F801}" srcOrd="0" destOrd="0" presId="urn:microsoft.com/office/officeart/2018/5/layout/IconCircleLabelList"/>
    <dgm:cxn modelId="{013DF6C3-F7AC-47D5-AD85-EE241858F4A4}" type="presOf" srcId="{E02597D9-52C1-4B71-A835-6B21C1C4E58B}" destId="{A1FC4E10-E26E-4DAE-8AA1-13D023A38CAD}" srcOrd="0" destOrd="0" presId="urn:microsoft.com/office/officeart/2018/5/layout/IconCircleLabelList"/>
    <dgm:cxn modelId="{D77B4FDF-2931-4D86-A2E7-269C40682328}" type="presOf" srcId="{2F0F4BB3-F44C-47FC-B10F-25CD5D759A9D}" destId="{05F4ADDC-E407-4398-B0C8-DF882C6A22B2}" srcOrd="0" destOrd="0" presId="urn:microsoft.com/office/officeart/2018/5/layout/IconCircleLabelList"/>
    <dgm:cxn modelId="{0C439AF3-CF6A-41FC-A132-A99C2DB65404}" type="presOf" srcId="{3B176ADE-EFC8-4829-94C2-1F89ADD7BD18}" destId="{3653EA1F-3EB9-489E-9513-E3B5A3FBF8B9}" srcOrd="0" destOrd="0" presId="urn:microsoft.com/office/officeart/2018/5/layout/IconCircleLabelList"/>
    <dgm:cxn modelId="{FA433A1D-C160-4FE1-8468-A958CED57DBD}" type="presParOf" srcId="{05F4ADDC-E407-4398-B0C8-DF882C6A22B2}" destId="{68054020-5EE2-43DE-BD12-0D427F02A628}" srcOrd="0" destOrd="0" presId="urn:microsoft.com/office/officeart/2018/5/layout/IconCircleLabelList"/>
    <dgm:cxn modelId="{063530CE-1B85-4332-AF5C-E76B8D560486}" type="presParOf" srcId="{68054020-5EE2-43DE-BD12-0D427F02A628}" destId="{0FDCAFC3-CE7D-41C6-BCB1-B7A9F3B2AE29}" srcOrd="0" destOrd="0" presId="urn:microsoft.com/office/officeart/2018/5/layout/IconCircleLabelList"/>
    <dgm:cxn modelId="{668C121A-E148-4DE2-A1AE-96A740BFE245}" type="presParOf" srcId="{68054020-5EE2-43DE-BD12-0D427F02A628}" destId="{A3A6DB54-8EB5-4EFD-8355-23E707F4B513}" srcOrd="1" destOrd="0" presId="urn:microsoft.com/office/officeart/2018/5/layout/IconCircleLabelList"/>
    <dgm:cxn modelId="{AC8BD600-F78E-4E2B-B803-083BFF8AA5EF}" type="presParOf" srcId="{68054020-5EE2-43DE-BD12-0D427F02A628}" destId="{56E3A18F-7404-4861-A381-387AE35A87D9}" srcOrd="2" destOrd="0" presId="urn:microsoft.com/office/officeart/2018/5/layout/IconCircleLabelList"/>
    <dgm:cxn modelId="{53962459-BC63-4BA3-95A1-1CEC7E0A2265}" type="presParOf" srcId="{68054020-5EE2-43DE-BD12-0D427F02A628}" destId="{A1FC4E10-E26E-4DAE-8AA1-13D023A38CAD}" srcOrd="3" destOrd="0" presId="urn:microsoft.com/office/officeart/2018/5/layout/IconCircleLabelList"/>
    <dgm:cxn modelId="{D4B37E95-18C8-427B-BAA6-3E0D63F136F5}" type="presParOf" srcId="{05F4ADDC-E407-4398-B0C8-DF882C6A22B2}" destId="{02D93AFD-5E1B-42F7-9596-EF430F2C94CA}" srcOrd="1" destOrd="0" presId="urn:microsoft.com/office/officeart/2018/5/layout/IconCircleLabelList"/>
    <dgm:cxn modelId="{8D612FF5-0F2C-4D09-8CCA-408FAC3E95D6}" type="presParOf" srcId="{05F4ADDC-E407-4398-B0C8-DF882C6A22B2}" destId="{236EE68D-E282-4DCB-9C5A-137C9137A84C}" srcOrd="2" destOrd="0" presId="urn:microsoft.com/office/officeart/2018/5/layout/IconCircleLabelList"/>
    <dgm:cxn modelId="{5C916243-39ED-4869-93E0-74063C1A2EC4}" type="presParOf" srcId="{236EE68D-E282-4DCB-9C5A-137C9137A84C}" destId="{E87FF9EA-F145-441D-946B-32D934F8FE1E}" srcOrd="0" destOrd="0" presId="urn:microsoft.com/office/officeart/2018/5/layout/IconCircleLabelList"/>
    <dgm:cxn modelId="{2EC40589-54AE-40AB-954B-476F1398F629}" type="presParOf" srcId="{236EE68D-E282-4DCB-9C5A-137C9137A84C}" destId="{6DE4F3A1-04B0-45CD-BF05-2F4839525B54}" srcOrd="1" destOrd="0" presId="urn:microsoft.com/office/officeart/2018/5/layout/IconCircleLabelList"/>
    <dgm:cxn modelId="{3A42F4C8-E43C-4C23-AC63-AD3F9A1F78A6}" type="presParOf" srcId="{236EE68D-E282-4DCB-9C5A-137C9137A84C}" destId="{8556604F-F8A1-43BE-A54E-89EADE2EF080}" srcOrd="2" destOrd="0" presId="urn:microsoft.com/office/officeart/2018/5/layout/IconCircleLabelList"/>
    <dgm:cxn modelId="{2A7A0E03-B46D-4C99-9439-BE820E577EBF}" type="presParOf" srcId="{236EE68D-E282-4DCB-9C5A-137C9137A84C}" destId="{A2960720-47BC-446B-84D5-19C4B652F801}" srcOrd="3" destOrd="0" presId="urn:microsoft.com/office/officeart/2018/5/layout/IconCircleLabelList"/>
    <dgm:cxn modelId="{DC597BE6-AB28-42F2-9FC3-61BBC489DDD7}" type="presParOf" srcId="{05F4ADDC-E407-4398-B0C8-DF882C6A22B2}" destId="{F0708F6D-44D1-4342-9798-49973D910C09}" srcOrd="3" destOrd="0" presId="urn:microsoft.com/office/officeart/2018/5/layout/IconCircleLabelList"/>
    <dgm:cxn modelId="{3D5DD212-0819-4A73-BF71-E0C1BF954476}" type="presParOf" srcId="{05F4ADDC-E407-4398-B0C8-DF882C6A22B2}" destId="{64834575-94A5-4F5A-BDD7-6369A06386D2}" srcOrd="4" destOrd="0" presId="urn:microsoft.com/office/officeart/2018/5/layout/IconCircleLabelList"/>
    <dgm:cxn modelId="{990264A6-80F1-493E-8776-2E434AC80091}" type="presParOf" srcId="{64834575-94A5-4F5A-BDD7-6369A06386D2}" destId="{77116E0C-8C9D-4C05-BC12-EEBF4F6B130D}" srcOrd="0" destOrd="0" presId="urn:microsoft.com/office/officeart/2018/5/layout/IconCircleLabelList"/>
    <dgm:cxn modelId="{10DED5F2-0DE3-47C7-9E1B-2D204F887DBB}" type="presParOf" srcId="{64834575-94A5-4F5A-BDD7-6369A06386D2}" destId="{39460226-970A-46F6-8667-BBBA1636A4DD}" srcOrd="1" destOrd="0" presId="urn:microsoft.com/office/officeart/2018/5/layout/IconCircleLabelList"/>
    <dgm:cxn modelId="{8D142C98-611D-49BE-AFF9-3BB5AA2980F7}" type="presParOf" srcId="{64834575-94A5-4F5A-BDD7-6369A06386D2}" destId="{8A40AA2C-2C51-4AC1-AC7B-16A477C3AC6A}" srcOrd="2" destOrd="0" presId="urn:microsoft.com/office/officeart/2018/5/layout/IconCircleLabelList"/>
    <dgm:cxn modelId="{0A7FC754-A27F-418F-A6F9-6559511396A7}" type="presParOf" srcId="{64834575-94A5-4F5A-BDD7-6369A06386D2}" destId="{F0FAC17F-FF59-48DF-8F09-E270C5169C2D}" srcOrd="3" destOrd="0" presId="urn:microsoft.com/office/officeart/2018/5/layout/IconCircleLabelList"/>
    <dgm:cxn modelId="{69B0DFB4-CB5A-4456-AFBB-30BB273DE527}" type="presParOf" srcId="{05F4ADDC-E407-4398-B0C8-DF882C6A22B2}" destId="{344F1851-E583-47E4-9EBF-9FC2D433D081}" srcOrd="5" destOrd="0" presId="urn:microsoft.com/office/officeart/2018/5/layout/IconCircleLabelList"/>
    <dgm:cxn modelId="{9519876E-9193-447B-8D13-2B539204E858}" type="presParOf" srcId="{05F4ADDC-E407-4398-B0C8-DF882C6A22B2}" destId="{C1DDD66F-0FB8-4A2E-8622-B8558BC887D7}" srcOrd="6" destOrd="0" presId="urn:microsoft.com/office/officeart/2018/5/layout/IconCircleLabelList"/>
    <dgm:cxn modelId="{FC2901CE-8039-4C8C-9566-60A8D5E4E0CE}" type="presParOf" srcId="{C1DDD66F-0FB8-4A2E-8622-B8558BC887D7}" destId="{1C8C1C60-EAA8-412E-9E57-479EA278D825}" srcOrd="0" destOrd="0" presId="urn:microsoft.com/office/officeart/2018/5/layout/IconCircleLabelList"/>
    <dgm:cxn modelId="{2C59BED0-3BBD-4EB8-9346-E48C0D5A9F93}" type="presParOf" srcId="{C1DDD66F-0FB8-4A2E-8622-B8558BC887D7}" destId="{F575AA56-275C-4806-B3BD-F659DE6FE177}" srcOrd="1" destOrd="0" presId="urn:microsoft.com/office/officeart/2018/5/layout/IconCircleLabelList"/>
    <dgm:cxn modelId="{D57136A2-CE03-44D0-A5E7-3EC4CD7B4C40}" type="presParOf" srcId="{C1DDD66F-0FB8-4A2E-8622-B8558BC887D7}" destId="{DB15612B-6DF7-476A-995F-6E4BB0DC0E03}" srcOrd="2" destOrd="0" presId="urn:microsoft.com/office/officeart/2018/5/layout/IconCircleLabelList"/>
    <dgm:cxn modelId="{0376D542-CD96-4CE8-B621-203A0CFE85E3}" type="presParOf" srcId="{C1DDD66F-0FB8-4A2E-8622-B8558BC887D7}" destId="{3653EA1F-3EB9-489E-9513-E3B5A3FBF8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294D26-5F2A-4B8A-BA1E-6ABA44288762}" type="doc">
      <dgm:prSet loTypeId="urn:microsoft.com/office/officeart/2005/8/layout/venn3" loCatId="relationship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7090D0-D7BC-4577-900A-CF8C2A7EA991}">
      <dgm:prSet/>
      <dgm:spPr/>
      <dgm:t>
        <a:bodyPr/>
        <a:lstStyle/>
        <a:p>
          <a:pPr rtl="0"/>
          <a:r>
            <a:rPr lang="en-US" dirty="0">
              <a:latin typeface="Century Gothic" panose="020B0502020202020204"/>
            </a:rPr>
            <a:t>Collection of</a:t>
          </a:r>
          <a:r>
            <a:rPr lang="en-US" dirty="0"/>
            <a:t> processor </a:t>
          </a:r>
          <a:r>
            <a:rPr lang="en-US" dirty="0">
              <a:latin typeface="Century Gothic" panose="020B0502020202020204"/>
            </a:rPr>
            <a:t>&amp; </a:t>
          </a:r>
          <a:r>
            <a:rPr lang="en-US" dirty="0"/>
            <a:t>utility classes for data </a:t>
          </a:r>
          <a:r>
            <a:rPr lang="en-US" dirty="0">
              <a:latin typeface="Century Gothic" panose="020B0502020202020204"/>
            </a:rPr>
            <a:t>processing/visualization &amp;</a:t>
          </a:r>
          <a:r>
            <a:rPr lang="en-US" dirty="0"/>
            <a:t> feature </a:t>
          </a:r>
          <a:r>
            <a:rPr lang="en-US" dirty="0">
              <a:latin typeface="Century Gothic" panose="020B0502020202020204"/>
            </a:rPr>
            <a:t>engineering/statistical</a:t>
          </a:r>
          <a:r>
            <a:rPr lang="en-US" dirty="0"/>
            <a:t> modeling</a:t>
          </a:r>
        </a:p>
      </dgm:t>
    </dgm:pt>
    <dgm:pt modelId="{C53E2662-B44F-41D6-A2C0-5A8FC5F88C09}" type="parTrans" cxnId="{28678491-81DE-43BA-A827-B04C534BBBA2}">
      <dgm:prSet/>
      <dgm:spPr/>
      <dgm:t>
        <a:bodyPr/>
        <a:lstStyle/>
        <a:p>
          <a:endParaRPr lang="en-US"/>
        </a:p>
      </dgm:t>
    </dgm:pt>
    <dgm:pt modelId="{BD1735C8-9F91-4040-BD2F-CD8409A45D8F}" type="sibTrans" cxnId="{28678491-81DE-43BA-A827-B04C534BBBA2}">
      <dgm:prSet/>
      <dgm:spPr/>
      <dgm:t>
        <a:bodyPr/>
        <a:lstStyle/>
        <a:p>
          <a:endParaRPr lang="en-US"/>
        </a:p>
      </dgm:t>
    </dgm:pt>
    <dgm:pt modelId="{FA1C3C58-12A0-49BD-AE7C-A06C60FEB70B}">
      <dgm:prSet/>
      <dgm:spPr/>
      <dgm:t>
        <a:bodyPr/>
        <a:lstStyle/>
        <a:p>
          <a:r>
            <a:rPr lang="en-US" dirty="0"/>
            <a:t>Organized as a </a:t>
          </a:r>
          <a:r>
            <a:rPr lang="en-US" dirty="0" err="1"/>
            <a:t>JupyterLab</a:t>
          </a:r>
          <a:r>
            <a:rPr lang="en-US" dirty="0"/>
            <a:t> project</a:t>
          </a:r>
        </a:p>
      </dgm:t>
    </dgm:pt>
    <dgm:pt modelId="{62553D86-79D1-4CAE-A8E8-8CC9F126F654}" type="parTrans" cxnId="{CB25FDDD-ECF6-4C87-8031-97D99997A2C7}">
      <dgm:prSet/>
      <dgm:spPr/>
      <dgm:t>
        <a:bodyPr/>
        <a:lstStyle/>
        <a:p>
          <a:endParaRPr lang="en-US"/>
        </a:p>
      </dgm:t>
    </dgm:pt>
    <dgm:pt modelId="{80CF8633-B257-4DF5-9838-459806564F7B}" type="sibTrans" cxnId="{CB25FDDD-ECF6-4C87-8031-97D99997A2C7}">
      <dgm:prSet/>
      <dgm:spPr/>
      <dgm:t>
        <a:bodyPr/>
        <a:lstStyle/>
        <a:p>
          <a:endParaRPr lang="en-US"/>
        </a:p>
      </dgm:t>
    </dgm:pt>
    <dgm:pt modelId="{0C4680E7-E4FD-4C86-8EFE-EE5ADCF4DB8F}">
      <dgm:prSet/>
      <dgm:spPr/>
      <dgm:t>
        <a:bodyPr/>
        <a:lstStyle/>
        <a:p>
          <a:r>
            <a:rPr lang="en-US" dirty="0"/>
            <a:t>Container and dependencies managed through docker-compose</a:t>
          </a:r>
        </a:p>
      </dgm:t>
    </dgm:pt>
    <dgm:pt modelId="{8FE3859C-BB51-4F37-AA75-76B206664E4F}" type="parTrans" cxnId="{8F334B9D-61F9-4CAA-8A42-39B53244DA41}">
      <dgm:prSet/>
      <dgm:spPr/>
      <dgm:t>
        <a:bodyPr/>
        <a:lstStyle/>
        <a:p>
          <a:endParaRPr lang="en-US"/>
        </a:p>
      </dgm:t>
    </dgm:pt>
    <dgm:pt modelId="{B0A51407-B04B-463D-85A2-88A171621FC9}" type="sibTrans" cxnId="{8F334B9D-61F9-4CAA-8A42-39B53244DA41}">
      <dgm:prSet/>
      <dgm:spPr/>
      <dgm:t>
        <a:bodyPr/>
        <a:lstStyle/>
        <a:p>
          <a:endParaRPr lang="en-US"/>
        </a:p>
      </dgm:t>
    </dgm:pt>
    <dgm:pt modelId="{0D6332E8-3E05-407A-B5A7-F9B2989DB7E4}">
      <dgm:prSet/>
      <dgm:spPr/>
      <dgm:t>
        <a:bodyPr/>
        <a:lstStyle/>
        <a:p>
          <a:r>
            <a:rPr lang="en-US" dirty="0"/>
            <a:t>Code repository available on </a:t>
          </a:r>
          <a:r>
            <a:rPr lang="en-US" dirty="0">
              <a:hlinkClick xmlns:r="http://schemas.openxmlformats.org/officeDocument/2006/relationships" r:id="rId1"/>
            </a:rPr>
            <a:t>github</a:t>
          </a:r>
          <a:endParaRPr lang="en-US" dirty="0"/>
        </a:p>
      </dgm:t>
    </dgm:pt>
    <dgm:pt modelId="{7302610E-9F0B-4FA2-945F-FF07AF6AA6EE}" type="parTrans" cxnId="{B473CB80-650B-4565-8769-47F04CE86476}">
      <dgm:prSet/>
      <dgm:spPr/>
      <dgm:t>
        <a:bodyPr/>
        <a:lstStyle/>
        <a:p>
          <a:endParaRPr lang="en-US"/>
        </a:p>
      </dgm:t>
    </dgm:pt>
    <dgm:pt modelId="{E8A75CAB-E21A-406B-8443-4000F0B23435}" type="sibTrans" cxnId="{B473CB80-650B-4565-8769-47F04CE86476}">
      <dgm:prSet/>
      <dgm:spPr/>
      <dgm:t>
        <a:bodyPr/>
        <a:lstStyle/>
        <a:p>
          <a:endParaRPr lang="en-US"/>
        </a:p>
      </dgm:t>
    </dgm:pt>
    <dgm:pt modelId="{E0779F20-0FFB-474A-9873-0F94F3EB69C3}" type="pres">
      <dgm:prSet presAssocID="{85294D26-5F2A-4B8A-BA1E-6ABA44288762}" presName="Name0" presStyleCnt="0">
        <dgm:presLayoutVars>
          <dgm:dir/>
          <dgm:resizeHandles val="exact"/>
        </dgm:presLayoutVars>
      </dgm:prSet>
      <dgm:spPr/>
    </dgm:pt>
    <dgm:pt modelId="{20B6F82D-A749-4696-99B8-5A969744E205}" type="pres">
      <dgm:prSet presAssocID="{CC7090D0-D7BC-4577-900A-CF8C2A7EA991}" presName="Name5" presStyleLbl="vennNode1" presStyleIdx="0" presStyleCnt="4">
        <dgm:presLayoutVars>
          <dgm:bulletEnabled val="1"/>
        </dgm:presLayoutVars>
      </dgm:prSet>
      <dgm:spPr/>
    </dgm:pt>
    <dgm:pt modelId="{46FA3E26-BA29-4A2E-9BA4-837C7E55DDA0}" type="pres">
      <dgm:prSet presAssocID="{BD1735C8-9F91-4040-BD2F-CD8409A45D8F}" presName="space" presStyleCnt="0"/>
      <dgm:spPr/>
    </dgm:pt>
    <dgm:pt modelId="{6FF6D64D-0C8D-4EF8-A886-B3A04021226F}" type="pres">
      <dgm:prSet presAssocID="{FA1C3C58-12A0-49BD-AE7C-A06C60FEB70B}" presName="Name5" presStyleLbl="vennNode1" presStyleIdx="1" presStyleCnt="4">
        <dgm:presLayoutVars>
          <dgm:bulletEnabled val="1"/>
        </dgm:presLayoutVars>
      </dgm:prSet>
      <dgm:spPr/>
    </dgm:pt>
    <dgm:pt modelId="{5AD508CE-874D-4905-925F-A7091EBDE392}" type="pres">
      <dgm:prSet presAssocID="{80CF8633-B257-4DF5-9838-459806564F7B}" presName="space" presStyleCnt="0"/>
      <dgm:spPr/>
    </dgm:pt>
    <dgm:pt modelId="{1B99D960-EE44-4D18-8D1F-2DF2D3B421D2}" type="pres">
      <dgm:prSet presAssocID="{0C4680E7-E4FD-4C86-8EFE-EE5ADCF4DB8F}" presName="Name5" presStyleLbl="vennNode1" presStyleIdx="2" presStyleCnt="4">
        <dgm:presLayoutVars>
          <dgm:bulletEnabled val="1"/>
        </dgm:presLayoutVars>
      </dgm:prSet>
      <dgm:spPr/>
    </dgm:pt>
    <dgm:pt modelId="{EE19E364-5185-4154-A46E-DE78EEEDB095}" type="pres">
      <dgm:prSet presAssocID="{B0A51407-B04B-463D-85A2-88A171621FC9}" presName="space" presStyleCnt="0"/>
      <dgm:spPr/>
    </dgm:pt>
    <dgm:pt modelId="{A3253E59-B9B4-4D39-AC4D-C98B9425D0D0}" type="pres">
      <dgm:prSet presAssocID="{0D6332E8-3E05-407A-B5A7-F9B2989DB7E4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8AA37A1C-EC6D-4B86-9682-D9A0FCAEDE7E}" type="presOf" srcId="{0C4680E7-E4FD-4C86-8EFE-EE5ADCF4DB8F}" destId="{1B99D960-EE44-4D18-8D1F-2DF2D3B421D2}" srcOrd="0" destOrd="0" presId="urn:microsoft.com/office/officeart/2005/8/layout/venn3"/>
    <dgm:cxn modelId="{DEA71C3B-2572-49E7-8C4E-33DA6B36B1E8}" type="presOf" srcId="{0D6332E8-3E05-407A-B5A7-F9B2989DB7E4}" destId="{A3253E59-B9B4-4D39-AC4D-C98B9425D0D0}" srcOrd="0" destOrd="0" presId="urn:microsoft.com/office/officeart/2005/8/layout/venn3"/>
    <dgm:cxn modelId="{4B2FD54C-B06B-40EE-93B4-44889339507D}" type="presOf" srcId="{85294D26-5F2A-4B8A-BA1E-6ABA44288762}" destId="{E0779F20-0FFB-474A-9873-0F94F3EB69C3}" srcOrd="0" destOrd="0" presId="urn:microsoft.com/office/officeart/2005/8/layout/venn3"/>
    <dgm:cxn modelId="{65B61A58-29DD-4A15-B763-5683614FCD98}" type="presOf" srcId="{FA1C3C58-12A0-49BD-AE7C-A06C60FEB70B}" destId="{6FF6D64D-0C8D-4EF8-A886-B3A04021226F}" srcOrd="0" destOrd="0" presId="urn:microsoft.com/office/officeart/2005/8/layout/venn3"/>
    <dgm:cxn modelId="{B473CB80-650B-4565-8769-47F04CE86476}" srcId="{85294D26-5F2A-4B8A-BA1E-6ABA44288762}" destId="{0D6332E8-3E05-407A-B5A7-F9B2989DB7E4}" srcOrd="3" destOrd="0" parTransId="{7302610E-9F0B-4FA2-945F-FF07AF6AA6EE}" sibTransId="{E8A75CAB-E21A-406B-8443-4000F0B23435}"/>
    <dgm:cxn modelId="{28678491-81DE-43BA-A827-B04C534BBBA2}" srcId="{85294D26-5F2A-4B8A-BA1E-6ABA44288762}" destId="{CC7090D0-D7BC-4577-900A-CF8C2A7EA991}" srcOrd="0" destOrd="0" parTransId="{C53E2662-B44F-41D6-A2C0-5A8FC5F88C09}" sibTransId="{BD1735C8-9F91-4040-BD2F-CD8409A45D8F}"/>
    <dgm:cxn modelId="{8F334B9D-61F9-4CAA-8A42-39B53244DA41}" srcId="{85294D26-5F2A-4B8A-BA1E-6ABA44288762}" destId="{0C4680E7-E4FD-4C86-8EFE-EE5ADCF4DB8F}" srcOrd="2" destOrd="0" parTransId="{8FE3859C-BB51-4F37-AA75-76B206664E4F}" sibTransId="{B0A51407-B04B-463D-85A2-88A171621FC9}"/>
    <dgm:cxn modelId="{6B829BA7-131D-4EC0-8658-A26ABE3534AD}" type="presOf" srcId="{CC7090D0-D7BC-4577-900A-CF8C2A7EA991}" destId="{20B6F82D-A749-4696-99B8-5A969744E205}" srcOrd="0" destOrd="0" presId="urn:microsoft.com/office/officeart/2005/8/layout/venn3"/>
    <dgm:cxn modelId="{CB25FDDD-ECF6-4C87-8031-97D99997A2C7}" srcId="{85294D26-5F2A-4B8A-BA1E-6ABA44288762}" destId="{FA1C3C58-12A0-49BD-AE7C-A06C60FEB70B}" srcOrd="1" destOrd="0" parTransId="{62553D86-79D1-4CAE-A8E8-8CC9F126F654}" sibTransId="{80CF8633-B257-4DF5-9838-459806564F7B}"/>
    <dgm:cxn modelId="{7E5E10BB-F698-4A56-9808-179616A132F7}" type="presParOf" srcId="{E0779F20-0FFB-474A-9873-0F94F3EB69C3}" destId="{20B6F82D-A749-4696-99B8-5A969744E205}" srcOrd="0" destOrd="0" presId="urn:microsoft.com/office/officeart/2005/8/layout/venn3"/>
    <dgm:cxn modelId="{7D360567-EDAD-4764-853F-7104F96D69A6}" type="presParOf" srcId="{E0779F20-0FFB-474A-9873-0F94F3EB69C3}" destId="{46FA3E26-BA29-4A2E-9BA4-837C7E55DDA0}" srcOrd="1" destOrd="0" presId="urn:microsoft.com/office/officeart/2005/8/layout/venn3"/>
    <dgm:cxn modelId="{B37CEF0A-46EF-4A26-8538-8086FECD505A}" type="presParOf" srcId="{E0779F20-0FFB-474A-9873-0F94F3EB69C3}" destId="{6FF6D64D-0C8D-4EF8-A886-B3A04021226F}" srcOrd="2" destOrd="0" presId="urn:microsoft.com/office/officeart/2005/8/layout/venn3"/>
    <dgm:cxn modelId="{86F3C0C4-9F10-4FD2-ACF5-C267AE2C3155}" type="presParOf" srcId="{E0779F20-0FFB-474A-9873-0F94F3EB69C3}" destId="{5AD508CE-874D-4905-925F-A7091EBDE392}" srcOrd="3" destOrd="0" presId="urn:microsoft.com/office/officeart/2005/8/layout/venn3"/>
    <dgm:cxn modelId="{B73747DE-ACE6-4466-9D21-DE18A38AF8EA}" type="presParOf" srcId="{E0779F20-0FFB-474A-9873-0F94F3EB69C3}" destId="{1B99D960-EE44-4D18-8D1F-2DF2D3B421D2}" srcOrd="4" destOrd="0" presId="urn:microsoft.com/office/officeart/2005/8/layout/venn3"/>
    <dgm:cxn modelId="{82098C7E-DB2F-4D3D-8C62-E10249B467F7}" type="presParOf" srcId="{E0779F20-0FFB-474A-9873-0F94F3EB69C3}" destId="{EE19E364-5185-4154-A46E-DE78EEEDB095}" srcOrd="5" destOrd="0" presId="urn:microsoft.com/office/officeart/2005/8/layout/venn3"/>
    <dgm:cxn modelId="{C326CE07-E4B0-4034-A4C7-C22400218B09}" type="presParOf" srcId="{E0779F20-0FFB-474A-9873-0F94F3EB69C3}" destId="{A3253E59-B9B4-4D39-AC4D-C98B9425D0D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21C6F-059A-49C6-BCF8-39AA4A393FF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72B65D-3123-49A8-B9CB-E972BD901A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 region specific rebound distributions for probablisitic model</a:t>
          </a:r>
        </a:p>
      </dgm:t>
    </dgm:pt>
    <dgm:pt modelId="{2443A961-003A-4ECE-80AA-D272088E1A55}" type="parTrans" cxnId="{7F7749FD-2A61-46CD-A749-95556778B80A}">
      <dgm:prSet/>
      <dgm:spPr/>
      <dgm:t>
        <a:bodyPr/>
        <a:lstStyle/>
        <a:p>
          <a:endParaRPr lang="en-US"/>
        </a:p>
      </dgm:t>
    </dgm:pt>
    <dgm:pt modelId="{7DC29B19-5E6E-4BF4-B0E8-8AE5A3B5875F}" type="sibTrans" cxnId="{7F7749FD-2A61-46CD-A749-95556778B80A}">
      <dgm:prSet/>
      <dgm:spPr/>
      <dgm:t>
        <a:bodyPr/>
        <a:lstStyle/>
        <a:p>
          <a:endParaRPr lang="en-US"/>
        </a:p>
      </dgm:t>
    </dgm:pt>
    <dgm:pt modelId="{61A300D4-7436-40CF-99A6-6D4B7F05F1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Extend true impact metric with transition defense model</a:t>
          </a:r>
        </a:p>
      </dgm:t>
    </dgm:pt>
    <dgm:pt modelId="{7506C7E9-F8C6-4031-AF21-0BE1D35DC4E2}" type="parTrans" cxnId="{C2A9E259-CDEC-4857-91A0-D521E7ABC092}">
      <dgm:prSet/>
      <dgm:spPr/>
      <dgm:t>
        <a:bodyPr/>
        <a:lstStyle/>
        <a:p>
          <a:endParaRPr lang="en-US"/>
        </a:p>
      </dgm:t>
    </dgm:pt>
    <dgm:pt modelId="{B1B6FF62-16AD-4A66-837F-3325CA449EE6}" type="sibTrans" cxnId="{C2A9E259-CDEC-4857-91A0-D521E7ABC092}">
      <dgm:prSet/>
      <dgm:spPr/>
      <dgm:t>
        <a:bodyPr/>
        <a:lstStyle/>
        <a:p>
          <a:endParaRPr lang="en-US"/>
        </a:p>
      </dgm:t>
    </dgm:pt>
    <dgm:pt modelId="{A2DD8CE9-E949-4180-A3A4-4FC20FE057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Modify space diagrams to include player biometric data</a:t>
          </a:r>
        </a:p>
      </dgm:t>
    </dgm:pt>
    <dgm:pt modelId="{B4FB3784-3A31-49E7-AA7E-4E56659618E7}" type="parTrans" cxnId="{B7656C67-BB94-4102-8290-1C8A872B2A4E}">
      <dgm:prSet/>
      <dgm:spPr/>
      <dgm:t>
        <a:bodyPr/>
        <a:lstStyle/>
        <a:p>
          <a:endParaRPr lang="en-US"/>
        </a:p>
      </dgm:t>
    </dgm:pt>
    <dgm:pt modelId="{B56B24C9-7DD8-4024-A06E-2A332FB7D45E}" type="sibTrans" cxnId="{B7656C67-BB94-4102-8290-1C8A872B2A4E}">
      <dgm:prSet/>
      <dgm:spPr/>
      <dgm:t>
        <a:bodyPr/>
        <a:lstStyle/>
        <a:p>
          <a:endParaRPr lang="en-US"/>
        </a:p>
      </dgm:t>
    </dgm:pt>
    <dgm:pt modelId="{A3F954D6-9140-4443-8E2B-26A8213F4384}" type="pres">
      <dgm:prSet presAssocID="{8D721C6F-059A-49C6-BCF8-39AA4A393FF5}" presName="root" presStyleCnt="0">
        <dgm:presLayoutVars>
          <dgm:dir/>
          <dgm:resizeHandles val="exact"/>
        </dgm:presLayoutVars>
      </dgm:prSet>
      <dgm:spPr/>
    </dgm:pt>
    <dgm:pt modelId="{583D6180-D899-4CDA-A964-C7AB4812A489}" type="pres">
      <dgm:prSet presAssocID="{6372B65D-3123-49A8-B9CB-E972BD901A7C}" presName="compNode" presStyleCnt="0"/>
      <dgm:spPr/>
    </dgm:pt>
    <dgm:pt modelId="{45E1DEB2-99BC-44F0-BD0A-7598718EA4AC}" type="pres">
      <dgm:prSet presAssocID="{6372B65D-3123-49A8-B9CB-E972BD901A7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CBDB329-F485-41CD-B875-7F437E852DA7}" type="pres">
      <dgm:prSet presAssocID="{6372B65D-3123-49A8-B9CB-E972BD901A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  <dgm:pt modelId="{54FC915F-BB4F-4C5C-ABF8-8F7E4174C8EC}" type="pres">
      <dgm:prSet presAssocID="{6372B65D-3123-49A8-B9CB-E972BD901A7C}" presName="spaceRect" presStyleCnt="0"/>
      <dgm:spPr/>
    </dgm:pt>
    <dgm:pt modelId="{6A67CF90-881D-4D45-9EF3-7489D52BC392}" type="pres">
      <dgm:prSet presAssocID="{6372B65D-3123-49A8-B9CB-E972BD901A7C}" presName="textRect" presStyleLbl="revTx" presStyleIdx="0" presStyleCnt="3">
        <dgm:presLayoutVars>
          <dgm:chMax val="1"/>
          <dgm:chPref val="1"/>
        </dgm:presLayoutVars>
      </dgm:prSet>
      <dgm:spPr/>
    </dgm:pt>
    <dgm:pt modelId="{1D659BDF-7BED-4667-B416-571C83A26F22}" type="pres">
      <dgm:prSet presAssocID="{7DC29B19-5E6E-4BF4-B0E8-8AE5A3B5875F}" presName="sibTrans" presStyleCnt="0"/>
      <dgm:spPr/>
    </dgm:pt>
    <dgm:pt modelId="{9FF5D870-DA11-41D5-B155-8E4CA31FCF51}" type="pres">
      <dgm:prSet presAssocID="{A2DD8CE9-E949-4180-A3A4-4FC20FE057ED}" presName="compNode" presStyleCnt="0"/>
      <dgm:spPr/>
    </dgm:pt>
    <dgm:pt modelId="{C44CBDB9-A917-436F-AE7E-49BD26ACB585}" type="pres">
      <dgm:prSet presAssocID="{A2DD8CE9-E949-4180-A3A4-4FC20FE057E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ECCC66-4FB5-4A75-9189-2B17A156A548}" type="pres">
      <dgm:prSet presAssocID="{A2DD8CE9-E949-4180-A3A4-4FC20FE057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 with solid fill"/>
        </a:ext>
      </dgm:extLst>
    </dgm:pt>
    <dgm:pt modelId="{B90C93A2-8E9A-4214-A23E-FAB9BD44445C}" type="pres">
      <dgm:prSet presAssocID="{A2DD8CE9-E949-4180-A3A4-4FC20FE057ED}" presName="spaceRect" presStyleCnt="0"/>
      <dgm:spPr/>
    </dgm:pt>
    <dgm:pt modelId="{1130CC51-F8D6-424F-B81F-03FDF20811D5}" type="pres">
      <dgm:prSet presAssocID="{A2DD8CE9-E949-4180-A3A4-4FC20FE057ED}" presName="textRect" presStyleLbl="revTx" presStyleIdx="1" presStyleCnt="3">
        <dgm:presLayoutVars>
          <dgm:chMax val="1"/>
          <dgm:chPref val="1"/>
        </dgm:presLayoutVars>
      </dgm:prSet>
      <dgm:spPr/>
    </dgm:pt>
    <dgm:pt modelId="{C1741027-039A-4F64-8096-9C4F24390688}" type="pres">
      <dgm:prSet presAssocID="{B56B24C9-7DD8-4024-A06E-2A332FB7D45E}" presName="sibTrans" presStyleCnt="0"/>
      <dgm:spPr/>
    </dgm:pt>
    <dgm:pt modelId="{9751B0C0-A575-47F6-890F-E1E1404F3722}" type="pres">
      <dgm:prSet presAssocID="{61A300D4-7436-40CF-99A6-6D4B7F05F110}" presName="compNode" presStyleCnt="0"/>
      <dgm:spPr/>
    </dgm:pt>
    <dgm:pt modelId="{5DC37A56-3D84-4125-9AA2-DE42D3CB8257}" type="pres">
      <dgm:prSet presAssocID="{61A300D4-7436-40CF-99A6-6D4B7F05F11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7D4CAB5-9E10-40E9-AD9E-12275456F356}" type="pres">
      <dgm:prSet presAssocID="{61A300D4-7436-40CF-99A6-6D4B7F05F1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 with solid fill"/>
        </a:ext>
      </dgm:extLst>
    </dgm:pt>
    <dgm:pt modelId="{EFD31803-E2A3-4436-A5FD-C0439841BD8C}" type="pres">
      <dgm:prSet presAssocID="{61A300D4-7436-40CF-99A6-6D4B7F05F110}" presName="spaceRect" presStyleCnt="0"/>
      <dgm:spPr/>
    </dgm:pt>
    <dgm:pt modelId="{9984CCB4-863B-4B30-979A-D2DA2022FF72}" type="pres">
      <dgm:prSet presAssocID="{61A300D4-7436-40CF-99A6-6D4B7F05F1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97FD23B-FC5F-4FD4-879D-6D66C7A77AED}" type="presOf" srcId="{8D721C6F-059A-49C6-BCF8-39AA4A393FF5}" destId="{A3F954D6-9140-4443-8E2B-26A8213F4384}" srcOrd="0" destOrd="0" presId="urn:microsoft.com/office/officeart/2018/5/layout/IconLeafLabelList"/>
    <dgm:cxn modelId="{B7656C67-BB94-4102-8290-1C8A872B2A4E}" srcId="{8D721C6F-059A-49C6-BCF8-39AA4A393FF5}" destId="{A2DD8CE9-E949-4180-A3A4-4FC20FE057ED}" srcOrd="1" destOrd="0" parTransId="{B4FB3784-3A31-49E7-AA7E-4E56659618E7}" sibTransId="{B56B24C9-7DD8-4024-A06E-2A332FB7D45E}"/>
    <dgm:cxn modelId="{C2A9E259-CDEC-4857-91A0-D521E7ABC092}" srcId="{8D721C6F-059A-49C6-BCF8-39AA4A393FF5}" destId="{61A300D4-7436-40CF-99A6-6D4B7F05F110}" srcOrd="2" destOrd="0" parTransId="{7506C7E9-F8C6-4031-AF21-0BE1D35DC4E2}" sibTransId="{B1B6FF62-16AD-4A66-837F-3325CA449EE6}"/>
    <dgm:cxn modelId="{8CB1449E-4069-485D-81EE-7792636AF378}" type="presOf" srcId="{6372B65D-3123-49A8-B9CB-E972BD901A7C}" destId="{6A67CF90-881D-4D45-9EF3-7489D52BC392}" srcOrd="0" destOrd="0" presId="urn:microsoft.com/office/officeart/2018/5/layout/IconLeafLabelList"/>
    <dgm:cxn modelId="{9A49BBD6-FE77-4CB3-A817-653E0A1EF44D}" type="presOf" srcId="{A2DD8CE9-E949-4180-A3A4-4FC20FE057ED}" destId="{1130CC51-F8D6-424F-B81F-03FDF20811D5}" srcOrd="0" destOrd="0" presId="urn:microsoft.com/office/officeart/2018/5/layout/IconLeafLabelList"/>
    <dgm:cxn modelId="{45763CDF-A32A-4FE9-A566-DD25611E760D}" type="presOf" srcId="{61A300D4-7436-40CF-99A6-6D4B7F05F110}" destId="{9984CCB4-863B-4B30-979A-D2DA2022FF72}" srcOrd="0" destOrd="0" presId="urn:microsoft.com/office/officeart/2018/5/layout/IconLeafLabelList"/>
    <dgm:cxn modelId="{7F7749FD-2A61-46CD-A749-95556778B80A}" srcId="{8D721C6F-059A-49C6-BCF8-39AA4A393FF5}" destId="{6372B65D-3123-49A8-B9CB-E972BD901A7C}" srcOrd="0" destOrd="0" parTransId="{2443A961-003A-4ECE-80AA-D272088E1A55}" sibTransId="{7DC29B19-5E6E-4BF4-B0E8-8AE5A3B5875F}"/>
    <dgm:cxn modelId="{0D840626-6CB3-4BAD-9812-1B28AB0D5A23}" type="presParOf" srcId="{A3F954D6-9140-4443-8E2B-26A8213F4384}" destId="{583D6180-D899-4CDA-A964-C7AB4812A489}" srcOrd="0" destOrd="0" presId="urn:microsoft.com/office/officeart/2018/5/layout/IconLeafLabelList"/>
    <dgm:cxn modelId="{98571CBF-8CF5-488D-AA29-64629923C31B}" type="presParOf" srcId="{583D6180-D899-4CDA-A964-C7AB4812A489}" destId="{45E1DEB2-99BC-44F0-BD0A-7598718EA4AC}" srcOrd="0" destOrd="0" presId="urn:microsoft.com/office/officeart/2018/5/layout/IconLeafLabelList"/>
    <dgm:cxn modelId="{CA67C2AE-D618-483C-BE28-F9A18430413E}" type="presParOf" srcId="{583D6180-D899-4CDA-A964-C7AB4812A489}" destId="{ECBDB329-F485-41CD-B875-7F437E852DA7}" srcOrd="1" destOrd="0" presId="urn:microsoft.com/office/officeart/2018/5/layout/IconLeafLabelList"/>
    <dgm:cxn modelId="{91FABBCC-0837-4AC6-97EB-D78A8728476E}" type="presParOf" srcId="{583D6180-D899-4CDA-A964-C7AB4812A489}" destId="{54FC915F-BB4F-4C5C-ABF8-8F7E4174C8EC}" srcOrd="2" destOrd="0" presId="urn:microsoft.com/office/officeart/2018/5/layout/IconLeafLabelList"/>
    <dgm:cxn modelId="{2D5A470C-D3CA-4FFD-965E-EF924FE5DAF5}" type="presParOf" srcId="{583D6180-D899-4CDA-A964-C7AB4812A489}" destId="{6A67CF90-881D-4D45-9EF3-7489D52BC392}" srcOrd="3" destOrd="0" presId="urn:microsoft.com/office/officeart/2018/5/layout/IconLeafLabelList"/>
    <dgm:cxn modelId="{C6A08A2F-69DD-464E-B963-C3CBAC793FBC}" type="presParOf" srcId="{A3F954D6-9140-4443-8E2B-26A8213F4384}" destId="{1D659BDF-7BED-4667-B416-571C83A26F22}" srcOrd="1" destOrd="0" presId="urn:microsoft.com/office/officeart/2018/5/layout/IconLeafLabelList"/>
    <dgm:cxn modelId="{F7105E47-C3FB-481D-A5B7-D6F2C3DFE88C}" type="presParOf" srcId="{A3F954D6-9140-4443-8E2B-26A8213F4384}" destId="{9FF5D870-DA11-41D5-B155-8E4CA31FCF51}" srcOrd="2" destOrd="0" presId="urn:microsoft.com/office/officeart/2018/5/layout/IconLeafLabelList"/>
    <dgm:cxn modelId="{2F441DCF-6FFC-4825-9BB3-6BCE173B164A}" type="presParOf" srcId="{9FF5D870-DA11-41D5-B155-8E4CA31FCF51}" destId="{C44CBDB9-A917-436F-AE7E-49BD26ACB585}" srcOrd="0" destOrd="0" presId="urn:microsoft.com/office/officeart/2018/5/layout/IconLeafLabelList"/>
    <dgm:cxn modelId="{0C602C1D-6F9A-4C52-85F3-3DD2083A42D2}" type="presParOf" srcId="{9FF5D870-DA11-41D5-B155-8E4CA31FCF51}" destId="{38ECCC66-4FB5-4A75-9189-2B17A156A548}" srcOrd="1" destOrd="0" presId="urn:microsoft.com/office/officeart/2018/5/layout/IconLeafLabelList"/>
    <dgm:cxn modelId="{FB3AC5EB-B8FA-406A-B472-3C45216EED96}" type="presParOf" srcId="{9FF5D870-DA11-41D5-B155-8E4CA31FCF51}" destId="{B90C93A2-8E9A-4214-A23E-FAB9BD44445C}" srcOrd="2" destOrd="0" presId="urn:microsoft.com/office/officeart/2018/5/layout/IconLeafLabelList"/>
    <dgm:cxn modelId="{58A4E6B9-B558-48D5-B0D7-46D6AE99D5B2}" type="presParOf" srcId="{9FF5D870-DA11-41D5-B155-8E4CA31FCF51}" destId="{1130CC51-F8D6-424F-B81F-03FDF20811D5}" srcOrd="3" destOrd="0" presId="urn:microsoft.com/office/officeart/2018/5/layout/IconLeafLabelList"/>
    <dgm:cxn modelId="{709788D8-5868-4E46-9A0C-D18B6ECBAC22}" type="presParOf" srcId="{A3F954D6-9140-4443-8E2B-26A8213F4384}" destId="{C1741027-039A-4F64-8096-9C4F24390688}" srcOrd="3" destOrd="0" presId="urn:microsoft.com/office/officeart/2018/5/layout/IconLeafLabelList"/>
    <dgm:cxn modelId="{683A48A7-18D3-4BFE-9CB1-107DA34C1471}" type="presParOf" srcId="{A3F954D6-9140-4443-8E2B-26A8213F4384}" destId="{9751B0C0-A575-47F6-890F-E1E1404F3722}" srcOrd="4" destOrd="0" presId="urn:microsoft.com/office/officeart/2018/5/layout/IconLeafLabelList"/>
    <dgm:cxn modelId="{8AD71864-33FA-4D28-94CA-97CD5EE417B4}" type="presParOf" srcId="{9751B0C0-A575-47F6-890F-E1E1404F3722}" destId="{5DC37A56-3D84-4125-9AA2-DE42D3CB8257}" srcOrd="0" destOrd="0" presId="urn:microsoft.com/office/officeart/2018/5/layout/IconLeafLabelList"/>
    <dgm:cxn modelId="{5E6D28EE-B396-41A1-B1C8-C363A676EB40}" type="presParOf" srcId="{9751B0C0-A575-47F6-890F-E1E1404F3722}" destId="{87D4CAB5-9E10-40E9-AD9E-12275456F356}" srcOrd="1" destOrd="0" presId="urn:microsoft.com/office/officeart/2018/5/layout/IconLeafLabelList"/>
    <dgm:cxn modelId="{F0C057A7-3202-4648-9856-F6A1AC5B07EB}" type="presParOf" srcId="{9751B0C0-A575-47F6-890F-E1E1404F3722}" destId="{EFD31803-E2A3-4436-A5FD-C0439841BD8C}" srcOrd="2" destOrd="0" presId="urn:microsoft.com/office/officeart/2018/5/layout/IconLeafLabelList"/>
    <dgm:cxn modelId="{124D4085-B83E-4301-8EBB-38ED1F76888D}" type="presParOf" srcId="{9751B0C0-A575-47F6-890F-E1E1404F3722}" destId="{9984CCB4-863B-4B30-979A-D2DA2022FF7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CAFC3-CE7D-41C6-BCB1-B7A9F3B2AE29}">
      <dsp:nvSpPr>
        <dsp:cNvPr id="0" name=""/>
        <dsp:cNvSpPr/>
      </dsp:nvSpPr>
      <dsp:spPr>
        <a:xfrm>
          <a:off x="320334" y="572057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6DB54-8EB5-4EFD-8355-23E707F4B513}">
      <dsp:nvSpPr>
        <dsp:cNvPr id="0" name=""/>
        <dsp:cNvSpPr/>
      </dsp:nvSpPr>
      <dsp:spPr>
        <a:xfrm>
          <a:off x="533768" y="785490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C4E10-E26E-4DAE-8AA1-13D023A38CAD}">
      <dsp:nvSpPr>
        <dsp:cNvPr id="0" name=""/>
        <dsp:cNvSpPr/>
      </dsp:nvSpPr>
      <dsp:spPr>
        <a:xfrm>
          <a:off x="184" y="1885494"/>
          <a:ext cx="1641796" cy="929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Conventual wisdom in the NBA says if you miss a layup on one end, you will give up a basket on the other end</a:t>
          </a:r>
        </a:p>
      </dsp:txBody>
      <dsp:txXfrm>
        <a:off x="184" y="1885494"/>
        <a:ext cx="1641796" cy="929883"/>
      </dsp:txXfrm>
    </dsp:sp>
    <dsp:sp modelId="{E87FF9EA-F145-441D-946B-32D934F8FE1E}">
      <dsp:nvSpPr>
        <dsp:cNvPr id="0" name=""/>
        <dsp:cNvSpPr/>
      </dsp:nvSpPr>
      <dsp:spPr>
        <a:xfrm>
          <a:off x="2249446" y="572057"/>
          <a:ext cx="1001496" cy="10014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4F3A1-04B0-45CD-BF05-2F4839525B54}">
      <dsp:nvSpPr>
        <dsp:cNvPr id="0" name=""/>
        <dsp:cNvSpPr/>
      </dsp:nvSpPr>
      <dsp:spPr>
        <a:xfrm>
          <a:off x="2462879" y="785490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60720-47BC-446B-84D5-19C4B652F801}">
      <dsp:nvSpPr>
        <dsp:cNvPr id="0" name=""/>
        <dsp:cNvSpPr/>
      </dsp:nvSpPr>
      <dsp:spPr>
        <a:xfrm>
          <a:off x="1929295" y="1885494"/>
          <a:ext cx="1641796" cy="929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One of the biggest strategic challenges faced by NBA and 2K coaches alike: </a:t>
          </a:r>
          <a:br>
            <a:rPr lang="en-US" sz="1100" b="0" kern="1200" dirty="0">
              <a:latin typeface="Century Gothic" panose="020B0502020202020204"/>
            </a:rPr>
          </a:br>
          <a:r>
            <a:rPr lang="en-US" sz="1100" b="1" kern="1200" dirty="0"/>
            <a:t>Crash or Get Back</a:t>
          </a:r>
          <a:endParaRPr lang="en-US" sz="1100" b="1" kern="1200" dirty="0">
            <a:latin typeface="Century Gothic" panose="020B0502020202020204"/>
          </a:endParaRPr>
        </a:p>
      </dsp:txBody>
      <dsp:txXfrm>
        <a:off x="1929295" y="1885494"/>
        <a:ext cx="1641796" cy="929883"/>
      </dsp:txXfrm>
    </dsp:sp>
    <dsp:sp modelId="{77116E0C-8C9D-4C05-BC12-EEBF4F6B130D}">
      <dsp:nvSpPr>
        <dsp:cNvPr id="0" name=""/>
        <dsp:cNvSpPr/>
      </dsp:nvSpPr>
      <dsp:spPr>
        <a:xfrm>
          <a:off x="4178557" y="572057"/>
          <a:ext cx="1001496" cy="1001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60226-970A-46F6-8667-BBBA1636A4DD}">
      <dsp:nvSpPr>
        <dsp:cNvPr id="0" name=""/>
        <dsp:cNvSpPr/>
      </dsp:nvSpPr>
      <dsp:spPr>
        <a:xfrm>
          <a:off x="4391991" y="785490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AC17F-FF59-48DF-8F09-E270C5169C2D}">
      <dsp:nvSpPr>
        <dsp:cNvPr id="0" name=""/>
        <dsp:cNvSpPr/>
      </dsp:nvSpPr>
      <dsp:spPr>
        <a:xfrm>
          <a:off x="3858407" y="1885494"/>
          <a:ext cx="1641796" cy="929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Certain teams, due to a combination of principals and </a:t>
          </a:r>
          <a:r>
            <a:rPr lang="en-US" sz="1100" kern="1200" dirty="0">
              <a:latin typeface="Century Gothic" panose="020B0502020202020204"/>
            </a:rPr>
            <a:t>personnel</a:t>
          </a:r>
          <a:r>
            <a:rPr lang="en-US" sz="1100" kern="1200" dirty="0"/>
            <a:t>, are better or worse t one half of this dichotomy</a:t>
          </a:r>
        </a:p>
      </dsp:txBody>
      <dsp:txXfrm>
        <a:off x="3858407" y="1885494"/>
        <a:ext cx="1641796" cy="929883"/>
      </dsp:txXfrm>
    </dsp:sp>
    <dsp:sp modelId="{1C8C1C60-EAA8-412E-9E57-479EA278D825}">
      <dsp:nvSpPr>
        <dsp:cNvPr id="0" name=""/>
        <dsp:cNvSpPr/>
      </dsp:nvSpPr>
      <dsp:spPr>
        <a:xfrm>
          <a:off x="6107668" y="572057"/>
          <a:ext cx="1001496" cy="1001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5AA56-275C-4806-B3BD-F659DE6FE177}">
      <dsp:nvSpPr>
        <dsp:cNvPr id="0" name=""/>
        <dsp:cNvSpPr/>
      </dsp:nvSpPr>
      <dsp:spPr>
        <a:xfrm>
          <a:off x="6321102" y="785490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3EA1F-3EB9-489E-9513-E3B5A3FBF8B9}">
      <dsp:nvSpPr>
        <dsp:cNvPr id="0" name=""/>
        <dsp:cNvSpPr/>
      </dsp:nvSpPr>
      <dsp:spPr>
        <a:xfrm>
          <a:off x="5787518" y="1885494"/>
          <a:ext cx="1641796" cy="929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What if we could quantify these secondary results of shot attempts?</a:t>
          </a:r>
        </a:p>
      </dsp:txBody>
      <dsp:txXfrm>
        <a:off x="5787518" y="1885494"/>
        <a:ext cx="1641796" cy="929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6F82D-A749-4696-99B8-5A969744E205}">
      <dsp:nvSpPr>
        <dsp:cNvPr id="0" name=""/>
        <dsp:cNvSpPr/>
      </dsp:nvSpPr>
      <dsp:spPr>
        <a:xfrm>
          <a:off x="2551" y="1037989"/>
          <a:ext cx="2560288" cy="256028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01" tIns="12700" rIns="140901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/>
            </a:rPr>
            <a:t>Collection of</a:t>
          </a:r>
          <a:r>
            <a:rPr lang="en-US" sz="1000" kern="1200" dirty="0"/>
            <a:t> processor </a:t>
          </a:r>
          <a:r>
            <a:rPr lang="en-US" sz="1000" kern="1200" dirty="0">
              <a:latin typeface="Century Gothic" panose="020B0502020202020204"/>
            </a:rPr>
            <a:t>&amp; </a:t>
          </a:r>
          <a:r>
            <a:rPr lang="en-US" sz="1000" kern="1200" dirty="0"/>
            <a:t>utility classes for data </a:t>
          </a:r>
          <a:r>
            <a:rPr lang="en-US" sz="1000" kern="1200" dirty="0">
              <a:latin typeface="Century Gothic" panose="020B0502020202020204"/>
            </a:rPr>
            <a:t>processing/visualization &amp;</a:t>
          </a:r>
          <a:r>
            <a:rPr lang="en-US" sz="1000" kern="1200" dirty="0"/>
            <a:t> feature </a:t>
          </a:r>
          <a:r>
            <a:rPr lang="en-US" sz="1000" kern="1200" dirty="0">
              <a:latin typeface="Century Gothic" panose="020B0502020202020204"/>
            </a:rPr>
            <a:t>engineering/statistical</a:t>
          </a:r>
          <a:r>
            <a:rPr lang="en-US" sz="1000" kern="1200" dirty="0"/>
            <a:t> modeling</a:t>
          </a:r>
        </a:p>
      </dsp:txBody>
      <dsp:txXfrm>
        <a:off x="377496" y="1412934"/>
        <a:ext cx="1810398" cy="1810398"/>
      </dsp:txXfrm>
    </dsp:sp>
    <dsp:sp modelId="{6FF6D64D-0C8D-4EF8-A886-B3A04021226F}">
      <dsp:nvSpPr>
        <dsp:cNvPr id="0" name=""/>
        <dsp:cNvSpPr/>
      </dsp:nvSpPr>
      <dsp:spPr>
        <a:xfrm>
          <a:off x="2050782" y="1037989"/>
          <a:ext cx="2560288" cy="256028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01" tIns="12700" rIns="140901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Organized as a </a:t>
          </a:r>
          <a:r>
            <a:rPr lang="en-US" sz="1000" kern="1200" dirty="0" err="1"/>
            <a:t>JupyterLab</a:t>
          </a:r>
          <a:r>
            <a:rPr lang="en-US" sz="1000" kern="1200" dirty="0"/>
            <a:t> project</a:t>
          </a:r>
        </a:p>
      </dsp:txBody>
      <dsp:txXfrm>
        <a:off x="2425727" y="1412934"/>
        <a:ext cx="1810398" cy="1810398"/>
      </dsp:txXfrm>
    </dsp:sp>
    <dsp:sp modelId="{1B99D960-EE44-4D18-8D1F-2DF2D3B421D2}">
      <dsp:nvSpPr>
        <dsp:cNvPr id="0" name=""/>
        <dsp:cNvSpPr/>
      </dsp:nvSpPr>
      <dsp:spPr>
        <a:xfrm>
          <a:off x="4099012" y="1037989"/>
          <a:ext cx="2560288" cy="256028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01" tIns="12700" rIns="140901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Container and dependencies managed through docker-compose</a:t>
          </a:r>
        </a:p>
      </dsp:txBody>
      <dsp:txXfrm>
        <a:off x="4473957" y="1412934"/>
        <a:ext cx="1810398" cy="1810398"/>
      </dsp:txXfrm>
    </dsp:sp>
    <dsp:sp modelId="{A3253E59-B9B4-4D39-AC4D-C98B9425D0D0}">
      <dsp:nvSpPr>
        <dsp:cNvPr id="0" name=""/>
        <dsp:cNvSpPr/>
      </dsp:nvSpPr>
      <dsp:spPr>
        <a:xfrm>
          <a:off x="6147243" y="1037989"/>
          <a:ext cx="2560288" cy="256028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01" tIns="12700" rIns="140901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Code repository available on </a:t>
          </a:r>
          <a:r>
            <a:rPr lang="en-US" sz="1000" kern="1200" dirty="0">
              <a:hlinkClick xmlns:r="http://schemas.openxmlformats.org/officeDocument/2006/relationships" r:id="rId1"/>
            </a:rPr>
            <a:t>github</a:t>
          </a:r>
          <a:endParaRPr lang="en-US" sz="1000" kern="1200" dirty="0"/>
        </a:p>
      </dsp:txBody>
      <dsp:txXfrm>
        <a:off x="6522188" y="1412934"/>
        <a:ext cx="1810398" cy="1810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1DEB2-99BC-44F0-BD0A-7598718EA4AC}">
      <dsp:nvSpPr>
        <dsp:cNvPr id="0" name=""/>
        <dsp:cNvSpPr/>
      </dsp:nvSpPr>
      <dsp:spPr>
        <a:xfrm>
          <a:off x="467999" y="555217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DB329-F485-41CD-B875-7F437E852DA7}">
      <dsp:nvSpPr>
        <dsp:cNvPr id="0" name=""/>
        <dsp:cNvSpPr/>
      </dsp:nvSpPr>
      <dsp:spPr>
        <a:xfrm>
          <a:off x="767812" y="855030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7CF90-881D-4D45-9EF3-7489D52BC392}">
      <dsp:nvSpPr>
        <dsp:cNvPr id="0" name=""/>
        <dsp:cNvSpPr/>
      </dsp:nvSpPr>
      <dsp:spPr>
        <a:xfrm>
          <a:off x="18281" y="2400218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Use region specific rebound distributions for probablisitic model</a:t>
          </a:r>
        </a:p>
      </dsp:txBody>
      <dsp:txXfrm>
        <a:off x="18281" y="2400218"/>
        <a:ext cx="2306250" cy="720000"/>
      </dsp:txXfrm>
    </dsp:sp>
    <dsp:sp modelId="{C44CBDB9-A917-436F-AE7E-49BD26ACB585}">
      <dsp:nvSpPr>
        <dsp:cNvPr id="0" name=""/>
        <dsp:cNvSpPr/>
      </dsp:nvSpPr>
      <dsp:spPr>
        <a:xfrm>
          <a:off x="3177843" y="555217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CCC66-4FB5-4A75-9189-2B17A156A548}">
      <dsp:nvSpPr>
        <dsp:cNvPr id="0" name=""/>
        <dsp:cNvSpPr/>
      </dsp:nvSpPr>
      <dsp:spPr>
        <a:xfrm>
          <a:off x="3477656" y="855030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0CC51-F8D6-424F-B81F-03FDF20811D5}">
      <dsp:nvSpPr>
        <dsp:cNvPr id="0" name=""/>
        <dsp:cNvSpPr/>
      </dsp:nvSpPr>
      <dsp:spPr>
        <a:xfrm>
          <a:off x="2728125" y="2400218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Modify space diagrams to include player biometric data</a:t>
          </a:r>
        </a:p>
      </dsp:txBody>
      <dsp:txXfrm>
        <a:off x="2728125" y="2400218"/>
        <a:ext cx="2306250" cy="720000"/>
      </dsp:txXfrm>
    </dsp:sp>
    <dsp:sp modelId="{5DC37A56-3D84-4125-9AA2-DE42D3CB8257}">
      <dsp:nvSpPr>
        <dsp:cNvPr id="0" name=""/>
        <dsp:cNvSpPr/>
      </dsp:nvSpPr>
      <dsp:spPr>
        <a:xfrm>
          <a:off x="5887687" y="555217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4CAB5-9E10-40E9-AD9E-12275456F356}">
      <dsp:nvSpPr>
        <dsp:cNvPr id="0" name=""/>
        <dsp:cNvSpPr/>
      </dsp:nvSpPr>
      <dsp:spPr>
        <a:xfrm>
          <a:off x="6187500" y="855030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4CCB4-863B-4B30-979A-D2DA2022FF72}">
      <dsp:nvSpPr>
        <dsp:cNvPr id="0" name=""/>
        <dsp:cNvSpPr/>
      </dsp:nvSpPr>
      <dsp:spPr>
        <a:xfrm>
          <a:off x="5437968" y="2400218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Extend true impact metric with transition defense model</a:t>
          </a:r>
        </a:p>
      </dsp:txBody>
      <dsp:txXfrm>
        <a:off x="5437968" y="2400218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65E37E2-96E3-44D7-A657-E9B30E16380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959472F-987E-42EC-A7A3-BD76143D1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75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BCD806-07E7-4435-8183-C78F3A2E04EB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EE1F7B3-3DAE-4F90-B56C-1C26A5DE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on-ball screen, commonly known by its most popular variant the Pick &amp; Roll,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The on-ball screen provides unique benefits for analysis in that it is extremely prevalent in gameplay and both the approach and execution can be performed in myriad patterns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1F7B3-3DAE-4F90-B56C-1C26A5DE6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6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6593-F353-4A3B-9B7B-7F92BE5FD412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accent6"/>
                </a:solidFill>
              </a:defRPr>
            </a:lvl1pPr>
          </a:lstStyle>
          <a:p>
            <a:fld id="{74ABBACF-A1D5-4BBD-BE4B-C638A9557D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2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6C76-D02F-4D62-A77C-CF8F9F263996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315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6C76-D02F-4D62-A77C-CF8F9F263996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0122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6C76-D02F-4D62-A77C-CF8F9F263996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414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6C76-D02F-4D62-A77C-CF8F9F263996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773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6C76-D02F-4D62-A77C-CF8F9F263996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9692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6C76-D02F-4D62-A77C-CF8F9F263996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6152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7D35C-E898-46F0-8FAC-0207ACB8A63F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3E50-BB09-445F-80FE-C92C491AAF94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23EC-FA8B-47E8-AF2E-DD5B09FC3B3E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accent6"/>
                </a:solidFill>
              </a:defRPr>
            </a:lvl1pPr>
          </a:lstStyle>
          <a:p>
            <a:fld id="{74ABBACF-A1D5-4BBD-BE4B-C638A9557D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3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15E9-4EE3-40E6-9095-B4BC0DBCD92C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accent6"/>
                </a:solidFill>
              </a:defRPr>
            </a:lvl1pPr>
          </a:lstStyle>
          <a:p>
            <a:fld id="{74ABBACF-A1D5-4BBD-BE4B-C638A9557D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92AC-ACAA-4A79-99BB-14620B5E0D24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accent6"/>
                </a:solidFill>
              </a:defRPr>
            </a:lvl1pPr>
          </a:lstStyle>
          <a:p>
            <a:fld id="{74ABBACF-A1D5-4BBD-BE4B-C638A9557D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CF2B-FEA7-425C-9030-6BBE3FBF9953}" type="datetime1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accent6"/>
                </a:solidFill>
              </a:defRPr>
            </a:lvl1pPr>
          </a:lstStyle>
          <a:p>
            <a:fld id="{74ABBACF-A1D5-4BBD-BE4B-C638A9557D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8A4B-B9A5-484C-B1AF-50D3976A788E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8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D2ADB-B43F-48B8-8B16-9DA1A10BC19B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1A71-6442-4932-841A-CCD3E28EEFE4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accent6"/>
                </a:solidFill>
              </a:defRPr>
            </a:lvl1pPr>
          </a:lstStyle>
          <a:p>
            <a:fld id="{74ABBACF-A1D5-4BBD-BE4B-C638A9557D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9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DEF86C76-D02F-4D62-A77C-CF8F9F263996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57738" cy="329250"/>
          </a:xfrm>
        </p:spPr>
        <p:txBody>
          <a:bodyPr/>
          <a:lstStyle>
            <a:lvl1pPr>
              <a:defRPr sz="1200">
                <a:solidFill>
                  <a:schemeClr val="accent6"/>
                </a:solidFill>
              </a:defRPr>
            </a:lvl1pPr>
          </a:lstStyle>
          <a:p>
            <a:fld id="{74ABBACF-A1D5-4BBD-BE4B-C638A9557D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561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EF86C76-D02F-4D62-A77C-CF8F9F263996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4ABBACF-A1D5-4BBD-BE4B-C638A9557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11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1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1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oansportsconference.com/research-papers/estimating-nba-team-shot-selection-efficiency-from-aggregations-of-true-continuous-shot-charts-a-generalized-additive-model-approach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quared2020.com/2019/11/27/extending-possessions-geometric-distribution/" TargetMode="External"/><Relationship Id="rId5" Type="http://schemas.openxmlformats.org/officeDocument/2006/relationships/hyperlink" Target="https://squared2020.com/2019/11/18/offensive-crashing/" TargetMode="External"/><Relationship Id="rId4" Type="http://schemas.openxmlformats.org/officeDocument/2006/relationships/hyperlink" Target="http://www.lukebornn.com/papers/cervone_ssac_2016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5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ack background with dots and lines&#10;&#10;Description automatically generated">
            <a:extLst>
              <a:ext uri="{FF2B5EF4-FFF2-40B4-BE49-F238E27FC236}">
                <a16:creationId xmlns:a16="http://schemas.microsoft.com/office/drawing/2014/main" id="{78FE9DE4-2731-4521-3471-C3F56BD683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31679" r="14916" b="28651"/>
          <a:stretch/>
        </p:blipFill>
        <p:spPr>
          <a:xfrm rot="10800000">
            <a:off x="-11582" y="4273826"/>
            <a:ext cx="9144000" cy="2584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96BAB-BE12-E90C-6A25-F2C3FAC16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259" y="4363271"/>
            <a:ext cx="6507166" cy="1066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True impact shot charting</a:t>
            </a:r>
            <a:endParaRPr lang="en-US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40695-7DE1-A5E8-6D63-585344ED1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3259" y="5516211"/>
            <a:ext cx="6507166" cy="722243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Koi Stephanos: Capstone Presentation</a:t>
            </a:r>
            <a:endParaRPr lang="en-US" dirty="0"/>
          </a:p>
        </p:txBody>
      </p:sp>
      <p:pic>
        <p:nvPicPr>
          <p:cNvPr id="4" name="Picture 3" descr="National Basketball Association (NBA) on LinkedIn: #bringyourgame  #nbafuturestars #analytics #nbaearlycareers | 65 comments">
            <a:extLst>
              <a:ext uri="{FF2B5EF4-FFF2-40B4-BE49-F238E27FC236}">
                <a16:creationId xmlns:a16="http://schemas.microsoft.com/office/drawing/2014/main" id="{4FCC3A9E-2512-24C2-F19F-70CC617BC3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38" b="21823"/>
          <a:stretch/>
        </p:blipFill>
        <p:spPr>
          <a:xfrm>
            <a:off x="20" y="10"/>
            <a:ext cx="9143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 descr="Person working with laptop and notepad">
            <a:extLst>
              <a:ext uri="{FF2B5EF4-FFF2-40B4-BE49-F238E27FC236}">
                <a16:creationId xmlns:a16="http://schemas.microsoft.com/office/drawing/2014/main" id="{15B384A1-4C14-4671-AD89-BAA118E6E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 r="7915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39603-FC9F-4E79-AC30-340FC467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85" y="789708"/>
            <a:ext cx="2732755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Hexbin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F8B6B-971D-485C-B0A5-DD874684D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394" y="2666999"/>
            <a:ext cx="2732755" cy="321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 err="1"/>
              <a:t>Hexbin</a:t>
            </a:r>
            <a:r>
              <a:rPr lang="en-US" sz="1500" dirty="0"/>
              <a:t> mapping was used to abstract away precision from the coordinate data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By assigning each coordinate to a hexagonal bin, locations for key moments can be identified by cell</a:t>
            </a:r>
            <a:endParaRPr lang="en-US" sz="15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sz="15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These cell weights can be used later on to estimate rebounding chances per Team and Player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E0D82-E470-4BF4-8FA4-D5533FD7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5883275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ABBACF-A1D5-4BBD-BE4B-C638A9557DE8}" type="slidenum">
              <a:rPr lang="en-US" sz="900" smtClean="0">
                <a:solidFill>
                  <a:schemeClr val="tx1">
                    <a:lumMod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90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 descr="A colorful hexagons with numbers&#10;&#10;Description automatically generated">
            <a:extLst>
              <a:ext uri="{FF2B5EF4-FFF2-40B4-BE49-F238E27FC236}">
                <a16:creationId xmlns:a16="http://schemas.microsoft.com/office/drawing/2014/main" id="{E817B10B-AACF-1DF1-8CF8-DD6E6907B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855" y="609600"/>
            <a:ext cx="51911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2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8" descr="Person working with laptop and notepad">
            <a:extLst>
              <a:ext uri="{FF2B5EF4-FFF2-40B4-BE49-F238E27FC236}">
                <a16:creationId xmlns:a16="http://schemas.microsoft.com/office/drawing/2014/main" id="{41390DB4-38A9-88E3-6DD7-ED4A25C6B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 r="7915" b="-1"/>
          <a:stretch/>
        </p:blipFill>
        <p:spPr>
          <a:xfrm>
            <a:off x="20" y="21176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65C129-DCE2-8EC9-5AFB-E63F1D45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97" y="405518"/>
            <a:ext cx="7511473" cy="1312480"/>
          </a:xfrm>
        </p:spPr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Rebound distributions by region</a:t>
            </a:r>
            <a:endParaRPr lang="en-US" dirty="0" err="1"/>
          </a:p>
        </p:txBody>
      </p:sp>
      <p:pic>
        <p:nvPicPr>
          <p:cNvPr id="6" name="Content Placeholder 5" descr="A hexagon pattern with a number on it&#10;&#10;Description automatically generated">
            <a:extLst>
              <a:ext uri="{FF2B5EF4-FFF2-40B4-BE49-F238E27FC236}">
                <a16:creationId xmlns:a16="http://schemas.microsoft.com/office/drawing/2014/main" id="{AB155F17-C8C2-3EBF-475A-91906CE4C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0224" y="2569891"/>
            <a:ext cx="1824293" cy="17547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529C7-44C6-9128-2DE8-788287BF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hexagon pattern with a diagram&#10;&#10;Description automatically generated">
            <a:extLst>
              <a:ext uri="{FF2B5EF4-FFF2-40B4-BE49-F238E27FC236}">
                <a16:creationId xmlns:a16="http://schemas.microsoft.com/office/drawing/2014/main" id="{0D898910-AF66-C05E-5446-17757721A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18" y="4428441"/>
            <a:ext cx="1813301" cy="1756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9F834-C6B3-EB58-B652-68856B5B5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049" y="4434416"/>
            <a:ext cx="1824293" cy="1754717"/>
          </a:xfrm>
          <a:prstGeom prst="rect">
            <a:avLst/>
          </a:prstGeom>
        </p:spPr>
      </p:pic>
      <p:pic>
        <p:nvPicPr>
          <p:cNvPr id="9" name="Picture 8" descr="A hexagon pattern with different colored dots&#10;&#10;Description automatically generated">
            <a:extLst>
              <a:ext uri="{FF2B5EF4-FFF2-40B4-BE49-F238E27FC236}">
                <a16:creationId xmlns:a16="http://schemas.microsoft.com/office/drawing/2014/main" id="{2BBF313F-3816-DB7D-1986-496374773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355" y="4428124"/>
            <a:ext cx="1824293" cy="1762286"/>
          </a:xfrm>
          <a:prstGeom prst="rect">
            <a:avLst/>
          </a:prstGeom>
        </p:spPr>
      </p:pic>
      <p:pic>
        <p:nvPicPr>
          <p:cNvPr id="10" name="Picture 9" descr="A diagram of a basketball court&#10;&#10;Description automatically generated">
            <a:extLst>
              <a:ext uri="{FF2B5EF4-FFF2-40B4-BE49-F238E27FC236}">
                <a16:creationId xmlns:a16="http://schemas.microsoft.com/office/drawing/2014/main" id="{63AD748B-2177-7217-B695-A62221AD4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34417"/>
            <a:ext cx="1824293" cy="1754717"/>
          </a:xfrm>
          <a:prstGeom prst="rect">
            <a:avLst/>
          </a:prstGeom>
        </p:spPr>
      </p:pic>
      <p:pic>
        <p:nvPicPr>
          <p:cNvPr id="11" name="Picture 10" descr="A diagram of a basketball court&#10;&#10;Description automatically generated">
            <a:extLst>
              <a:ext uri="{FF2B5EF4-FFF2-40B4-BE49-F238E27FC236}">
                <a16:creationId xmlns:a16="http://schemas.microsoft.com/office/drawing/2014/main" id="{C699A7AF-5C57-0476-38A2-10AAC7E9A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616" y="2566657"/>
            <a:ext cx="1824293" cy="1754717"/>
          </a:xfrm>
          <a:prstGeom prst="rect">
            <a:avLst/>
          </a:prstGeom>
        </p:spPr>
      </p:pic>
      <p:pic>
        <p:nvPicPr>
          <p:cNvPr id="12" name="Picture 11" descr="A diagram of a basketball court&#10;&#10;Description automatically generated">
            <a:extLst>
              <a:ext uri="{FF2B5EF4-FFF2-40B4-BE49-F238E27FC236}">
                <a16:creationId xmlns:a16="http://schemas.microsoft.com/office/drawing/2014/main" id="{881C98E5-7C2D-1F00-796F-4877440FB1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51" t="-1205" r="-430" b="1205"/>
          <a:stretch/>
        </p:blipFill>
        <p:spPr>
          <a:xfrm>
            <a:off x="7321239" y="2550583"/>
            <a:ext cx="1834900" cy="1754719"/>
          </a:xfrm>
          <a:prstGeom prst="rect">
            <a:avLst/>
          </a:prstGeom>
        </p:spPr>
      </p:pic>
      <p:pic>
        <p:nvPicPr>
          <p:cNvPr id="13" name="Picture 12" descr="A hexagon pattern with a diagram&#10;&#10;Description automatically generated">
            <a:extLst>
              <a:ext uri="{FF2B5EF4-FFF2-40B4-BE49-F238E27FC236}">
                <a16:creationId xmlns:a16="http://schemas.microsoft.com/office/drawing/2014/main" id="{5A924CD7-09D3-64BB-0F3F-9075BBD42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2715" y="4428125"/>
            <a:ext cx="1831862" cy="1761802"/>
          </a:xfrm>
          <a:prstGeom prst="rect">
            <a:avLst/>
          </a:prstGeom>
        </p:spPr>
      </p:pic>
      <p:pic>
        <p:nvPicPr>
          <p:cNvPr id="14" name="Picture 13" descr="A diagram of a basketball court&#10;&#10;Description automatically generated">
            <a:extLst>
              <a:ext uri="{FF2B5EF4-FFF2-40B4-BE49-F238E27FC236}">
                <a16:creationId xmlns:a16="http://schemas.microsoft.com/office/drawing/2014/main" id="{150F2DF3-20F2-D1C6-3C0C-89DC85CF45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0558" y="2569891"/>
            <a:ext cx="1824293" cy="1754717"/>
          </a:xfrm>
          <a:prstGeom prst="rect">
            <a:avLst/>
          </a:prstGeom>
        </p:spPr>
      </p:pic>
      <p:pic>
        <p:nvPicPr>
          <p:cNvPr id="15" name="Picture 14" descr="A hexagon pattern with a blue and yellow center&#10;&#10;Description automatically generated">
            <a:extLst>
              <a:ext uri="{FF2B5EF4-FFF2-40B4-BE49-F238E27FC236}">
                <a16:creationId xmlns:a16="http://schemas.microsoft.com/office/drawing/2014/main" id="{7AA93895-580A-C037-7DCC-B3A52C0F6E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561166"/>
            <a:ext cx="1848965" cy="1763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86577E-F6AC-8EC1-F4A6-069FD0585C7F}"/>
              </a:ext>
            </a:extLst>
          </p:cNvPr>
          <p:cNvSpPr txBox="1"/>
          <p:nvPr/>
        </p:nvSpPr>
        <p:spPr>
          <a:xfrm>
            <a:off x="698500" y="1397000"/>
            <a:ext cx="80454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While all distributions show a predictable concentration in the cells nearest to the basket, with some more distinctive trends, like the propensity for corner three's to 'miss long'</a:t>
            </a:r>
          </a:p>
        </p:txBody>
      </p:sp>
    </p:spTree>
    <p:extLst>
      <p:ext uri="{BB962C8B-B14F-4D97-AF65-F5344CB8AC3E}">
        <p14:creationId xmlns:p14="http://schemas.microsoft.com/office/powerpoint/2010/main" val="26123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Abstract render of glass nodes and mesh">
            <a:extLst>
              <a:ext uri="{FF2B5EF4-FFF2-40B4-BE49-F238E27FC236}">
                <a16:creationId xmlns:a16="http://schemas.microsoft.com/office/drawing/2014/main" id="{D2EBD240-0F66-5D61-A121-55965F9E8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D9B48-70A5-D1DD-847A-E8ED8764B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823" y="1191683"/>
            <a:ext cx="4667523" cy="1557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Feature engineering</a:t>
            </a:r>
            <a:endParaRPr lang="en-US" dirty="0"/>
          </a:p>
        </p:txBody>
      </p:sp>
      <p:pic>
        <p:nvPicPr>
          <p:cNvPr id="5" name="Content Placeholder 4" descr="A screenshot of a basketball game&#10;&#10;Description automatically generated">
            <a:extLst>
              <a:ext uri="{FF2B5EF4-FFF2-40B4-BE49-F238E27FC236}">
                <a16:creationId xmlns:a16="http://schemas.microsoft.com/office/drawing/2014/main" id="{1B9D166F-3460-50E1-7B6B-A7FEEA2D3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602" r="1" b="1"/>
          <a:stretch/>
        </p:blipFill>
        <p:spPr>
          <a:xfrm>
            <a:off x="475499" y="636640"/>
            <a:ext cx="40965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677F2-869B-BBAC-CFE2-39F55CA0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509" y="6226920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ABBACF-A1D5-4BBD-BE4B-C638A9557DE8}" type="slidenum">
              <a:rPr lang="en-US" sz="900" smtClean="0">
                <a:solidFill>
                  <a:schemeClr val="tx1">
                    <a:lumMod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9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017CFB-6CA3-499A-0305-56D99D3BF7FA}"/>
              </a:ext>
            </a:extLst>
          </p:cNvPr>
          <p:cNvSpPr txBox="1">
            <a:spLocks/>
          </p:cNvSpPr>
          <p:nvPr/>
        </p:nvSpPr>
        <p:spPr>
          <a:xfrm>
            <a:off x="5346024" y="3005666"/>
            <a:ext cx="3184310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5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Voroni</a:t>
            </a:r>
            <a:r>
              <a:rPr lang="en-US" sz="15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diagrams are used to create player and team cells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Any </a:t>
            </a:r>
            <a:r>
              <a:rPr lang="en-US" sz="15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hexbin</a:t>
            </a:r>
            <a:r>
              <a:rPr lang="en-US" sz="15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in the rebound distribution contained by a cell is assigned to that player/team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overall weights are aggregated, and a prediction is generated for Offense and Defenseive Rebound Potential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Story Behind 'The Last Shot' of Game 6 of the 1998 Finals – Legends of  Sport">
            <a:extLst>
              <a:ext uri="{FF2B5EF4-FFF2-40B4-BE49-F238E27FC236}">
                <a16:creationId xmlns:a16="http://schemas.microsoft.com/office/drawing/2014/main" id="{08B937B3-49F4-6C6B-3292-94A1C3F00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l="-41" t="53" r="11061" b="-53"/>
          <a:stretch/>
        </p:blipFill>
        <p:spPr>
          <a:xfrm>
            <a:off x="0" y="-10583"/>
            <a:ext cx="9145890" cy="686528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612C215-1A2D-4C96-9B69-FA454313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59" y="-4232"/>
            <a:ext cx="6507166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8964F-18FB-4774-862D-34987278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9509" y="6306275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ABBACF-A1D5-4BBD-BE4B-C638A9557DE8}" type="slidenum">
              <a:rPr lang="en-US" sz="900" dirty="0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7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particle graph background">
            <a:extLst>
              <a:ext uri="{FF2B5EF4-FFF2-40B4-BE49-F238E27FC236}">
                <a16:creationId xmlns:a16="http://schemas.microsoft.com/office/drawing/2014/main" id="{812CE66D-6AEF-0150-C978-015BAAD6C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D0F2A-930B-7FC6-AFE3-C5F65639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47" y="236185"/>
            <a:ext cx="7511473" cy="1312480"/>
          </a:xfrm>
        </p:spPr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Evaluating our rebounding 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3EE97-95A9-F855-BCB2-37696D8D6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584" y="4227612"/>
            <a:ext cx="2656417" cy="21385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ECA33-44B8-07AD-13D7-B55D3804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dirty="0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6BFC4B-3E02-FD07-1D17-A2BFDD227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750" y="1375650"/>
            <a:ext cx="4572000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3E5596-AA76-4971-72BF-14E4B8375106}"/>
              </a:ext>
            </a:extLst>
          </p:cNvPr>
          <p:cNvSpPr txBox="1"/>
          <p:nvPr/>
        </p:nvSpPr>
        <p:spPr>
          <a:xfrm>
            <a:off x="430166" y="1374167"/>
            <a:ext cx="3219450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Used 2 metrics to assess model performance: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1400" dirty="0"/>
              <a:t>Brier score: used to evaluate probabilistic predictions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1400" dirty="0"/>
              <a:t>Range of 0 -&gt; 1</a:t>
            </a:r>
          </a:p>
          <a:p>
            <a:pPr marL="800100" lvl="1" indent="-342900">
              <a:buFont typeface="Courier New"/>
              <a:buChar char="o"/>
            </a:pPr>
            <a:r>
              <a:rPr lang="en-US" sz="1400" dirty="0"/>
              <a:t>0 indicates perfect accuracy</a:t>
            </a:r>
          </a:p>
          <a:p>
            <a:pPr marL="800100" lvl="1" indent="-342900">
              <a:buFont typeface="Courier New"/>
              <a:buChar char="o"/>
            </a:pPr>
            <a:r>
              <a:rPr lang="en-US" sz="1400" dirty="0"/>
              <a:t>Our score: </a:t>
            </a:r>
            <a:r>
              <a:rPr lang="en-US" sz="1400" b="1" dirty="0">
                <a:solidFill>
                  <a:schemeClr val="accent4"/>
                </a:solidFill>
                <a:ea typeface="+mn-lt"/>
                <a:cs typeface="+mn-lt"/>
              </a:rPr>
              <a:t>0.0767</a:t>
            </a:r>
          </a:p>
          <a:p>
            <a:pPr marL="800100" lvl="1" indent="-342900">
              <a:buFont typeface="Courier New"/>
              <a:buChar char="o"/>
            </a:pPr>
            <a:endParaRPr lang="en-US" sz="1400" b="1" dirty="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/>
              <a:t>ROC curve: see below</a:t>
            </a:r>
          </a:p>
          <a:p>
            <a:pPr marL="800100" lvl="1" indent="-342900">
              <a:buFont typeface="Courier New"/>
              <a:buChar char="o"/>
            </a:pP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F75521E-E8F0-47FD-64D3-56AB1390E9E9}"/>
              </a:ext>
            </a:extLst>
          </p:cNvPr>
          <p:cNvSpPr txBox="1">
            <a:spLocks/>
          </p:cNvSpPr>
          <p:nvPr/>
        </p:nvSpPr>
        <p:spPr>
          <a:xfrm>
            <a:off x="3981330" y="4930315"/>
            <a:ext cx="4463239" cy="15203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Font typeface="Arial,Sans-Serif"/>
            </a:pPr>
            <a:r>
              <a:rPr lang="en-US" sz="1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Despite solid metrics, we do still see a gap between projection and reality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,Sans-Serif"/>
            </a:pPr>
            <a:endParaRPr lang="en-US" sz="1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Arial,Sans-Serif"/>
            </a:pPr>
            <a:r>
              <a:rPr lang="en-US" sz="1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This could likely be overcome with additional data, or by augmenting the </a:t>
            </a:r>
            <a:r>
              <a:rPr lang="en-US" sz="14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Voroni</a:t>
            </a:r>
            <a:r>
              <a:rPr lang="en-US" sz="1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plots with player height &amp; wingspan measurements</a:t>
            </a:r>
          </a:p>
          <a:p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90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particle graph background">
            <a:extLst>
              <a:ext uri="{FF2B5EF4-FFF2-40B4-BE49-F238E27FC236}">
                <a16:creationId xmlns:a16="http://schemas.microsoft.com/office/drawing/2014/main" id="{2FF2A2EC-CD01-92E0-78E9-8A920D7F3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95209-BDBF-CB65-5423-6037A2CE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273" y="710622"/>
            <a:ext cx="4076820" cy="20097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Comparing shot metrics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94501A-FD7B-75CB-7C72-0BCF1F022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08554" y="1193849"/>
            <a:ext cx="4611364" cy="2129316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graph of blue and white lines&#10;&#10;Description automatically generated">
            <a:extLst>
              <a:ext uri="{FF2B5EF4-FFF2-40B4-BE49-F238E27FC236}">
                <a16:creationId xmlns:a16="http://schemas.microsoft.com/office/drawing/2014/main" id="{AF481B3D-F2AB-7E6A-A78C-2B454DD19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20" y="3432731"/>
            <a:ext cx="4315031" cy="2428181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39347-82F5-60EE-BBE0-15CA2474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6217920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4ABBACF-A1D5-4BBD-BE4B-C638A9557DE8}" type="slidenum">
              <a:rPr lang="en-US" sz="900" smtClean="0">
                <a:solidFill>
                  <a:schemeClr val="tx1">
                    <a:lumMod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9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8C8399-D299-4FF1-12A0-A6770CF7A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8330" y="2050315"/>
            <a:ext cx="3689239" cy="4031330"/>
          </a:xfrm>
        </p:spPr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Both true points and true impact points 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extend base projection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Net impact for true points is only positive for 5 of the 11 categories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This suggests our model has potentially broader impact, affecting a greater range of potential shots</a:t>
            </a:r>
          </a:p>
          <a:p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Additional foul data could affect these results</a:t>
            </a:r>
          </a:p>
        </p:txBody>
      </p:sp>
    </p:spTree>
    <p:extLst>
      <p:ext uri="{BB962C8B-B14F-4D97-AF65-F5344CB8AC3E}">
        <p14:creationId xmlns:p14="http://schemas.microsoft.com/office/powerpoint/2010/main" val="63669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5F0F39-CE44-4E7E-9C48-029B73288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bstract particle graph background">
            <a:extLst>
              <a:ext uri="{FF2B5EF4-FFF2-40B4-BE49-F238E27FC236}">
                <a16:creationId xmlns:a16="http://schemas.microsoft.com/office/drawing/2014/main" id="{68A207A0-D2FD-ECCC-640F-B91C17E91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F940F-1174-1387-08B8-276AB758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2" y="173144"/>
            <a:ext cx="7602082" cy="115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Comparing shot charts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7BFC2-6C0E-78EF-3BFB-957296844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7" y="1696473"/>
            <a:ext cx="2738544" cy="2691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C1124-09FF-E90F-0C65-A001A46AC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203" y="1685334"/>
            <a:ext cx="2750395" cy="270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B3BDC-18FC-C43D-8598-DF337F752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3513" y="1695916"/>
            <a:ext cx="2738544" cy="26915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4440-A17B-D286-7D68-BC6EA910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6217920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4ABBACF-A1D5-4BBD-BE4B-C638A9557DE8}" type="slidenum">
              <a:rPr lang="en-US" sz="900" smtClean="0">
                <a:solidFill>
                  <a:schemeClr val="tx1">
                    <a:lumMod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9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54D6F-34C0-5CED-1F3D-250B40D2671E}"/>
              </a:ext>
            </a:extLst>
          </p:cNvPr>
          <p:cNvSpPr txBox="1"/>
          <p:nvPr/>
        </p:nvSpPr>
        <p:spPr>
          <a:xfrm>
            <a:off x="1897682" y="4389448"/>
            <a:ext cx="121207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i="1" dirty="0">
                <a:solidFill>
                  <a:schemeClr val="accent4"/>
                </a:solidFill>
              </a:rPr>
              <a:t>points produced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FA12B-0409-6C70-BDDE-4E530E8EAF7D}"/>
              </a:ext>
            </a:extLst>
          </p:cNvPr>
          <p:cNvSpPr txBox="1"/>
          <p:nvPr/>
        </p:nvSpPr>
        <p:spPr>
          <a:xfrm>
            <a:off x="4133830" y="4389447"/>
            <a:ext cx="218060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i="1" dirty="0">
                <a:solidFill>
                  <a:schemeClr val="accent4"/>
                </a:solidFill>
              </a:rPr>
              <a:t>true impact points produced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11A87F-2146-F264-D6BA-B3E518EA95B9}"/>
              </a:ext>
            </a:extLst>
          </p:cNvPr>
          <p:cNvSpPr txBox="1"/>
          <p:nvPr/>
        </p:nvSpPr>
        <p:spPr>
          <a:xfrm>
            <a:off x="7587757" y="4389447"/>
            <a:ext cx="15396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i="1" dirty="0">
                <a:solidFill>
                  <a:schemeClr val="accent4"/>
                </a:solidFill>
              </a:rPr>
              <a:t>true points produced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8DF6E-4BF3-3709-FD08-104318F4A24C}"/>
              </a:ext>
            </a:extLst>
          </p:cNvPr>
          <p:cNvSpPr txBox="1"/>
          <p:nvPr/>
        </p:nvSpPr>
        <p:spPr>
          <a:xfrm>
            <a:off x="576000" y="4760999"/>
            <a:ext cx="817919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One of the key takeaways from </a:t>
            </a:r>
            <a:r>
              <a:rPr lang="en-US" sz="1600" i="1" dirty="0"/>
              <a:t>Ehrlich, Sanders</a:t>
            </a:r>
            <a:r>
              <a:rPr lang="en-US" sz="1600" dirty="0"/>
              <a:t> was the overvaluation of the three-point shot, as evidenced by more prominent red regions inside the arc once accounting for FTs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Our true impact points metric supports this conclusion, but does suggest less of an impact, perhaps due to the propensity of 3pt rebounds to occur further from the paint</a:t>
            </a:r>
          </a:p>
        </p:txBody>
      </p:sp>
    </p:spTree>
    <p:extLst>
      <p:ext uri="{BB962C8B-B14F-4D97-AF65-F5344CB8AC3E}">
        <p14:creationId xmlns:p14="http://schemas.microsoft.com/office/powerpoint/2010/main" val="22821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Wemby Watch: Getting More Comfortable Cleaning the Glass - NBA Draft Digest  - Latest Draft News and Prospect Rankings">
            <a:extLst>
              <a:ext uri="{FF2B5EF4-FFF2-40B4-BE49-F238E27FC236}">
                <a16:creationId xmlns:a16="http://schemas.microsoft.com/office/drawing/2014/main" id="{F339A34A-A419-46B3-19E1-644FBA4CE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4000"/>
          </a:blip>
          <a:srcRect l="7803" t="46" r="1519" b="-46"/>
          <a:stretch/>
        </p:blipFill>
        <p:spPr>
          <a:xfrm>
            <a:off x="-2108" y="0"/>
            <a:ext cx="9149938" cy="6853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059" y="978600"/>
            <a:ext cx="7429499" cy="1468582"/>
          </a:xfrm>
        </p:spPr>
        <p:txBody>
          <a:bodyPr>
            <a:normAutofit/>
          </a:bodyPr>
          <a:lstStyle/>
          <a:p>
            <a:r>
              <a:rPr lang="en-US" dirty="0"/>
              <a:t>Potential future Research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F9D16-88A3-4900-B18D-A1DB66B7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5883275"/>
            <a:ext cx="41337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4ABBACF-A1D5-4BBD-BE4B-C638A9557DE8}" type="slidenum">
              <a:rPr lang="en-US" dirty="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D8885DD-F876-474A-9A72-1D75688F8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6029824"/>
              </p:ext>
            </p:extLst>
          </p:nvPr>
        </p:nvGraphicFramePr>
        <p:xfrm>
          <a:off x="685059" y="2214000"/>
          <a:ext cx="7762500" cy="3675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635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NBA legend Bill Russell | CNN">
            <a:extLst>
              <a:ext uri="{FF2B5EF4-FFF2-40B4-BE49-F238E27FC236}">
                <a16:creationId xmlns:a16="http://schemas.microsoft.com/office/drawing/2014/main" id="{483D780E-147A-219A-724C-ECB018358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1000"/>
          </a:blip>
          <a:srcRect l="13601" r="11051"/>
          <a:stretch/>
        </p:blipFill>
        <p:spPr>
          <a:xfrm>
            <a:off x="0" y="0"/>
            <a:ext cx="9158049" cy="68644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73C06-1D48-2A61-727A-F1BBD200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Works cited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4C734-A16D-284A-0284-8C9708CBD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dirty="0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2FFEE-6078-1106-601C-6E7ADC44425C}"/>
              </a:ext>
            </a:extLst>
          </p:cNvPr>
          <p:cNvSpPr txBox="1"/>
          <p:nvPr/>
        </p:nvSpPr>
        <p:spPr>
          <a:xfrm>
            <a:off x="944999" y="1719000"/>
            <a:ext cx="7252199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Estimating NBA Team Shot Selection Efficiency from Aggregations of True Continuous Shot Charts: A Generalized Additive Model Approach</a:t>
            </a:r>
            <a:r>
              <a:rPr lang="en-US" sz="1600">
                <a:solidFill>
                  <a:srgbClr val="ECECEC"/>
                </a:solidFill>
                <a:ea typeface="+mn-lt"/>
                <a:cs typeface="+mn-lt"/>
              </a:rPr>
              <a:t>. Sloan Sports Analytics Conference. Retrieved from </a:t>
            </a:r>
            <a:r>
              <a:rPr lang="en-US" sz="1200" dirty="0">
                <a:ea typeface="+mn-lt"/>
                <a:cs typeface="+mn-lt"/>
                <a:hlinkClick r:id="rId3"/>
              </a:rPr>
              <a:t>https://www.sloansportsconference.com/research-papers/estimating-nba-team-shot-selection-efficiency-from-aggregations-of-true-continuous-shot-charts-a-generalized-additive-model-approach</a:t>
            </a:r>
            <a:endParaRPr lang="en-US" sz="1200"/>
          </a:p>
          <a:p>
            <a:pPr marL="285750" indent="-285750">
              <a:buFont typeface="Arial"/>
              <a:buChar char="•"/>
            </a:pPr>
            <a:endParaRPr lang="en-US" sz="12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CECEC"/>
                </a:solidFill>
                <a:ea typeface="+mn-lt"/>
                <a:cs typeface="+mn-lt"/>
              </a:rPr>
              <a:t>Cervone, D., D'Amour, A., Bornn, L., &amp; Goldsberry, K. (2016). </a:t>
            </a:r>
            <a:r>
              <a:rPr lang="en-US" sz="1600" b="1">
                <a:ea typeface="+mn-lt"/>
                <a:cs typeface="+mn-lt"/>
              </a:rPr>
              <a:t>A Multiresolution Stochastic Process Model for Predicting Basketball Possession Outcomes</a:t>
            </a:r>
            <a:r>
              <a:rPr lang="en-US" sz="1600">
                <a:solidFill>
                  <a:srgbClr val="ECECEC"/>
                </a:solidFill>
                <a:ea typeface="+mn-lt"/>
                <a:cs typeface="+mn-lt"/>
              </a:rPr>
              <a:t>. Retrieved from </a:t>
            </a:r>
            <a:r>
              <a:rPr lang="en-US" sz="1200" dirty="0">
                <a:ea typeface="+mn-lt"/>
                <a:cs typeface="+mn-lt"/>
                <a:hlinkClick r:id="rId4"/>
              </a:rPr>
              <a:t>http://www.lukebornn.com/papers/cervone_ssac_2016.pdf</a:t>
            </a:r>
            <a:endParaRPr lang="en-US" sz="1200"/>
          </a:p>
          <a:p>
            <a:pPr marL="285750" indent="-285750">
              <a:buFont typeface="Arial"/>
              <a:buChar char="•"/>
            </a:pP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Offensive Crashing: Using Data to Understand and Optimize Offensive Rebounding</a:t>
            </a:r>
            <a:r>
              <a:rPr lang="en-US" sz="1600">
                <a:solidFill>
                  <a:srgbClr val="ECECEC"/>
                </a:solidFill>
                <a:ea typeface="+mn-lt"/>
                <a:cs typeface="+mn-lt"/>
              </a:rPr>
              <a:t>. Squared2020. Retrieved from </a:t>
            </a:r>
            <a:r>
              <a:rPr lang="en-US" sz="1200" dirty="0">
                <a:ea typeface="+mn-lt"/>
                <a:cs typeface="+mn-lt"/>
                <a:hlinkClick r:id="rId5"/>
              </a:rPr>
              <a:t>https://squared2020.com/2019/11/18/offensive-crashing/</a:t>
            </a:r>
            <a:endParaRPr lang="en-US" sz="1200"/>
          </a:p>
          <a:p>
            <a:pPr marL="285750" indent="-285750">
              <a:buFont typeface="Arial"/>
              <a:buChar char="•"/>
            </a:pPr>
            <a:endParaRPr lang="en-US" sz="12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Extending Possessions: A Geometric Distribution Approach to Basketball Possessions</a:t>
            </a:r>
            <a:r>
              <a:rPr lang="en-US" sz="1600">
                <a:solidFill>
                  <a:srgbClr val="ECECEC"/>
                </a:solidFill>
                <a:ea typeface="+mn-lt"/>
                <a:cs typeface="+mn-lt"/>
              </a:rPr>
              <a:t>. Squared2020. Retrieved from </a:t>
            </a:r>
            <a:r>
              <a:rPr lang="en-US" sz="1200" dirty="0">
                <a:ea typeface="+mn-lt"/>
                <a:cs typeface="+mn-lt"/>
                <a:hlinkClick r:id="rId6"/>
              </a:rPr>
              <a:t>https://squared2020.com/2019/11/27/extending-possessions-geometric-distribution/</a:t>
            </a:r>
            <a:endParaRPr lang="en-US" sz="120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0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sketball player with a hand on his head&#10;&#10;Description automatically generated">
            <a:extLst>
              <a:ext uri="{FF2B5EF4-FFF2-40B4-BE49-F238E27FC236}">
                <a16:creationId xmlns:a16="http://schemas.microsoft.com/office/drawing/2014/main" id="{38D3FC49-CC52-84E2-6B97-965192150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4000"/>
          </a:blip>
          <a:srcRect l="115" t="12437" r="-115" b="13078"/>
          <a:stretch/>
        </p:blipFill>
        <p:spPr>
          <a:xfrm>
            <a:off x="0" y="0"/>
            <a:ext cx="9148231" cy="6868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59" y="609601"/>
            <a:ext cx="6507166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259" y="3886200"/>
            <a:ext cx="6507166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9904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347C0B-8F82-4E97-AF32-C85CCFCAA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/>
          <a:stretch/>
        </p:blipFill>
        <p:spPr>
          <a:xfrm>
            <a:off x="20" y="0"/>
            <a:ext cx="9143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A2B6A-212C-4A7C-98D4-D466E712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What happens when we miss?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9866B-EC7F-4675-8427-872E6F34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5883275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ABBACF-A1D5-4BBD-BE4B-C638A9557DE8}" type="slidenum">
              <a:rPr lang="en-US">
                <a:solidFill>
                  <a:prstClr val="white">
                    <a:lumMod val="75000"/>
                  </a:prstClr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  <p:graphicFrame>
        <p:nvGraphicFramePr>
          <p:cNvPr id="66" name="Text Placeholder 5">
            <a:extLst>
              <a:ext uri="{FF2B5EF4-FFF2-40B4-BE49-F238E27FC236}">
                <a16:creationId xmlns:a16="http://schemas.microsoft.com/office/drawing/2014/main" id="{D433CF24-9A58-B1C7-3B44-56C319B2A9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917425"/>
              </p:ext>
            </p:extLst>
          </p:nvPr>
        </p:nvGraphicFramePr>
        <p:xfrm>
          <a:off x="1004226" y="2137833"/>
          <a:ext cx="74295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544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thers in the NBA Right Now: Photos">
            <a:extLst>
              <a:ext uri="{FF2B5EF4-FFF2-40B4-BE49-F238E27FC236}">
                <a16:creationId xmlns:a16="http://schemas.microsoft.com/office/drawing/2014/main" id="{2EA1813B-BA85-A5E5-1E29-583F2B580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5553" t="59" r="5512" b="-60"/>
          <a:stretch/>
        </p:blipFill>
        <p:spPr>
          <a:xfrm>
            <a:off x="0" y="0"/>
            <a:ext cx="9157092" cy="68661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612C215-1A2D-4C96-9B69-FA454313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59" y="609601"/>
            <a:ext cx="6507166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Related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8964F-18FB-4774-862D-34987278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5883275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ABBACF-A1D5-4BBD-BE4B-C638A9557DE8}" type="slidenum">
              <a:rPr lang="en-US" sz="900" dirty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1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sketball court">
            <a:extLst>
              <a:ext uri="{FF2B5EF4-FFF2-40B4-BE49-F238E27FC236}">
                <a16:creationId xmlns:a16="http://schemas.microsoft.com/office/drawing/2014/main" id="{682C88F7-6BF2-512A-3672-30CF2C0F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A screen shot of a basketball game&#10;&#10;Description automatically generated">
            <a:extLst>
              <a:ext uri="{FF2B5EF4-FFF2-40B4-BE49-F238E27FC236}">
                <a16:creationId xmlns:a16="http://schemas.microsoft.com/office/drawing/2014/main" id="{5ECD7028-3212-9B5D-3C62-61061EFF3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81" y="2449516"/>
            <a:ext cx="3942272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text&#10;&#10;Description automatically generated">
            <a:extLst>
              <a:ext uri="{FF2B5EF4-FFF2-40B4-BE49-F238E27FC236}">
                <a16:creationId xmlns:a16="http://schemas.microsoft.com/office/drawing/2014/main" id="{EAFF655C-BF78-7087-4C5D-2CBA7EB3A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17" y="230348"/>
            <a:ext cx="4572000" cy="2079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62D44-4A2E-E989-BE72-7F42ADF46039}"/>
              </a:ext>
            </a:extLst>
          </p:cNvPr>
          <p:cNvSpPr txBox="1"/>
          <p:nvPr/>
        </p:nvSpPr>
        <p:spPr>
          <a:xfrm>
            <a:off x="5098483" y="684817"/>
            <a:ext cx="37921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Winner of the basketball track this year at Sloan, by </a:t>
            </a:r>
            <a:r>
              <a:rPr lang="en-US"/>
              <a:t>2 researches our of Syracuse:</a:t>
            </a:r>
          </a:p>
          <a:p>
            <a:pPr algn="ctr"/>
            <a:r>
              <a:rPr lang="en-US" i="1">
                <a:solidFill>
                  <a:schemeClr val="accent4"/>
                </a:solidFill>
              </a:rPr>
              <a:t>Justin Ehrlich, Shane Sanders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84237-003A-C102-1E42-CFC84DE5F168}"/>
              </a:ext>
            </a:extLst>
          </p:cNvPr>
          <p:cNvSpPr txBox="1">
            <a:spLocks/>
          </p:cNvSpPr>
          <p:nvPr/>
        </p:nvSpPr>
        <p:spPr>
          <a:xfrm>
            <a:off x="483080" y="2447898"/>
            <a:ext cx="3847988" cy="4031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Font typeface="Arial,Sans-Serif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Integrated the potential point creation of free throws into traditional shot charting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Visualized using continuous topographical maps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Reveals the most rewarding regions for a player/team based on the full context of their scoring potential</a:t>
            </a:r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F144101-F673-0C5A-6776-C71412CF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1759" y="6211358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ABBACF-A1D5-4BBD-BE4B-C638A9557DE8}" type="slidenum">
              <a:rPr lang="en-US" sz="900" dirty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sketball court">
            <a:extLst>
              <a:ext uri="{FF2B5EF4-FFF2-40B4-BE49-F238E27FC236}">
                <a16:creationId xmlns:a16="http://schemas.microsoft.com/office/drawing/2014/main" id="{79B5406F-8666-75BE-276F-577E4677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CD1D0-B258-7355-EAD5-469312ED7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38" y="1474435"/>
            <a:ext cx="4780972" cy="1555896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Quantifying rebound distributions</a:t>
            </a:r>
            <a:endParaRPr lang="en-US" dirty="0"/>
          </a:p>
        </p:txBody>
      </p:sp>
      <p:pic>
        <p:nvPicPr>
          <p:cNvPr id="8" name="Picture 7" descr="A basketball court with red dots&#10;&#10;Description automatically generated">
            <a:extLst>
              <a:ext uri="{FF2B5EF4-FFF2-40B4-BE49-F238E27FC236}">
                <a16:creationId xmlns:a16="http://schemas.microsoft.com/office/drawing/2014/main" id="{0CB97A0C-32BB-0229-2B24-6A97B16D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222" y="4250904"/>
            <a:ext cx="2575256" cy="2285014"/>
          </a:xfrm>
          <a:prstGeom prst="rect">
            <a:avLst/>
          </a:prstGeom>
        </p:spPr>
      </p:pic>
      <p:pic>
        <p:nvPicPr>
          <p:cNvPr id="7" name="Content Placeholder 6" descr="A basketball court with red dots&#10;&#10;Description automatically generated">
            <a:extLst>
              <a:ext uri="{FF2B5EF4-FFF2-40B4-BE49-F238E27FC236}">
                <a16:creationId xmlns:a16="http://schemas.microsoft.com/office/drawing/2014/main" id="{C9784999-20BB-60B1-6337-2F3A4D8F88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449770" y="3103824"/>
            <a:ext cx="2421726" cy="2278187"/>
          </a:xfrm>
        </p:spPr>
      </p:pic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A59F3C-A10C-961E-CD4F-610A17C3B3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020470" y="1570276"/>
            <a:ext cx="2741259" cy="2423050"/>
          </a:xfr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7BBEFE0-51CC-7D0F-C1FD-90913C2AF71C}"/>
              </a:ext>
            </a:extLst>
          </p:cNvPr>
          <p:cNvSpPr>
            <a:spLocks noGrp="1"/>
          </p:cNvSpPr>
          <p:nvPr/>
        </p:nvSpPr>
        <p:spPr>
          <a:xfrm>
            <a:off x="364913" y="2103231"/>
            <a:ext cx="3847988" cy="4571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Font typeface="Arial,Sans-Serif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Not all shots are rebounded equally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,Sans-Serif"/>
            </a:pP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By analyzing the rebound locations associated with various shot types/regions, we can predict where misses are likely to fall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Jacobs uses a hexagon heatmap to illustrate this distribution </a:t>
            </a:r>
            <a:endParaRPr lang="en-US" dirty="0"/>
          </a:p>
        </p:txBody>
      </p:sp>
      <p:pic>
        <p:nvPicPr>
          <p:cNvPr id="4" name="Content Placeholder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AF90007-2030-2CE9-EB76-B679088FA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51" y="406314"/>
            <a:ext cx="8233833" cy="9164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6C1EF-C65D-CB39-C46E-8334D90C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dirty="0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sketball court">
            <a:extLst>
              <a:ext uri="{FF2B5EF4-FFF2-40B4-BE49-F238E27FC236}">
                <a16:creationId xmlns:a16="http://schemas.microsoft.com/office/drawing/2014/main" id="{22A6385E-BCE6-028C-F4F2-0C79EA4C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Content Placeholder 5" descr="A diagram of a basketball game&#10;&#10;Description automatically generated">
            <a:extLst>
              <a:ext uri="{FF2B5EF4-FFF2-40B4-BE49-F238E27FC236}">
                <a16:creationId xmlns:a16="http://schemas.microsoft.com/office/drawing/2014/main" id="{A3C1F6D7-1607-338D-3611-02F02F0476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06051" y="2783655"/>
            <a:ext cx="4593166" cy="251173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Content Placeholder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33C79EA-8C65-A329-E910-077132F72F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51616" y="289312"/>
            <a:ext cx="4064000" cy="161608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68AE1-7DE3-F778-4155-11ABF807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dirty="0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039AC-A100-DBFF-821F-8BC1B2E511D5}"/>
              </a:ext>
            </a:extLst>
          </p:cNvPr>
          <p:cNvSpPr txBox="1"/>
          <p:nvPr/>
        </p:nvSpPr>
        <p:spPr>
          <a:xfrm>
            <a:off x="4745567" y="1020233"/>
            <a:ext cx="37697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One of the early Sloan basketball publications​, helped launch the career of Kirk Goldsberry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7BBEFE0-51CC-7D0F-C1FD-90913C2AF71C}"/>
              </a:ext>
            </a:extLst>
          </p:cNvPr>
          <p:cNvSpPr>
            <a:spLocks noGrp="1"/>
          </p:cNvSpPr>
          <p:nvPr/>
        </p:nvSpPr>
        <p:spPr>
          <a:xfrm>
            <a:off x="248497" y="2145565"/>
            <a:ext cx="3847988" cy="4031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Font typeface="Arial,Sans-Serif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Sought out to explain the relative value of court regions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Accomplished this via the use of </a:t>
            </a:r>
            <a:r>
              <a:rPr lang="en-US" sz="180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Voroni</a:t>
            </a: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space diagrams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These plots break the court into cell regions based on the geo-spatial features of the player locations at a snapshot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r>
              <a:rPr lang="en-US" sz="18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Used to evaluate regional preferences of teams and players on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melo Anthony Has Classy Message For Nuggets After Retiring - The Spun">
            <a:extLst>
              <a:ext uri="{FF2B5EF4-FFF2-40B4-BE49-F238E27FC236}">
                <a16:creationId xmlns:a16="http://schemas.microsoft.com/office/drawing/2014/main" id="{344E97CB-6FEC-1D2C-39DE-59BA81D359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4233" y="1566"/>
            <a:ext cx="9135533" cy="68548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10AA1C-3105-4CF1-82D9-FE55F9C17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226" y="1710266"/>
            <a:ext cx="7387165" cy="23177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Data architecture &amp; model design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79157-04D8-49C5-B7AB-43E354C9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5883275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ABBACF-A1D5-4BBD-BE4B-C638A9557DE8}" type="slidenum">
              <a:rPr lang="en-US" dirty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9C10AAB-0552-2170-CBB1-2E1B69EBFB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12665" y="0"/>
            <a:ext cx="911867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8647A-E6BD-4A04-1BC6-50EA58402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43" y="609600"/>
            <a:ext cx="78104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Python toolset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C58A6-5792-9B23-84A3-274F0441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5509" y="5883275"/>
            <a:ext cx="4133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4ABBACF-A1D5-4BBD-BE4B-C638A9557DE8}" type="slidenum">
              <a:rPr lang="en-US" sz="900" smtClean="0">
                <a:solidFill>
                  <a:schemeClr val="tx1">
                    <a:lumMod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900">
              <a:solidFill>
                <a:schemeClr val="tx1">
                  <a:lumMod val="75000"/>
                </a:schemeClr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1F268A4B-C028-8ADA-64AA-0F115CAE4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689597"/>
              </p:ext>
            </p:extLst>
          </p:nvPr>
        </p:nvGraphicFramePr>
        <p:xfrm>
          <a:off x="221059" y="1428750"/>
          <a:ext cx="8710083" cy="4636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944098A-2E17-2B64-CAB2-5EE0756122C0}"/>
              </a:ext>
            </a:extLst>
          </p:cNvPr>
          <p:cNvSpPr txBox="1"/>
          <p:nvPr/>
        </p:nvSpPr>
        <p:spPr>
          <a:xfrm>
            <a:off x="740833" y="6064250"/>
            <a:ext cx="3833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brief aside for sample size...</a:t>
            </a:r>
          </a:p>
        </p:txBody>
      </p:sp>
    </p:spTree>
    <p:extLst>
      <p:ext uri="{BB962C8B-B14F-4D97-AF65-F5344CB8AC3E}">
        <p14:creationId xmlns:p14="http://schemas.microsoft.com/office/powerpoint/2010/main" val="206401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9AA5600-9A8A-54FC-4247-1D5258DC76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2665" y="0"/>
            <a:ext cx="911867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4CB77-F346-8EE8-F2BA-CD4ADCAC6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14" y="225601"/>
            <a:ext cx="7511473" cy="1312480"/>
          </a:xfrm>
        </p:spPr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Classifying shot regions</a:t>
            </a:r>
            <a:endParaRPr lang="en-US" dirty="0"/>
          </a:p>
        </p:txBody>
      </p:sp>
      <p:pic>
        <p:nvPicPr>
          <p:cNvPr id="5" name="Content Placeholder 4" descr="A diagram of a basketball game&#10;&#10;Description automatically generated">
            <a:extLst>
              <a:ext uri="{FF2B5EF4-FFF2-40B4-BE49-F238E27FC236}">
                <a16:creationId xmlns:a16="http://schemas.microsoft.com/office/drawing/2014/main" id="{B78D6CC7-5397-CB9C-F6BB-5BD8401B2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708" y="1537246"/>
            <a:ext cx="4730003" cy="4718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1896-EF3B-E716-C2A3-4A00B490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BBACF-A1D5-4BBD-BE4B-C638A9557DE8}" type="slidenum">
              <a:rPr lang="en-US" dirty="0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7DC83304-DB24-1F50-6A96-199FADA7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50" y="651403"/>
            <a:ext cx="3619500" cy="29940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821975-70D1-D0DA-7108-1CC9559BEA41}"/>
              </a:ext>
            </a:extLst>
          </p:cNvPr>
          <p:cNvSpPr txBox="1">
            <a:spLocks/>
          </p:cNvSpPr>
          <p:nvPr/>
        </p:nvSpPr>
        <p:spPr>
          <a:xfrm>
            <a:off x="5432681" y="3902398"/>
            <a:ext cx="3479222" cy="2358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Shot regions inspired by Kirk Goldsberry's shot charting</a:t>
            </a:r>
          </a:p>
          <a:p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Modern distribution</a:t>
            </a:r>
          </a:p>
          <a:p>
            <a:pPr lvl="1">
              <a:buFont typeface="Courier New"/>
              <a:buChar char="o"/>
            </a:pPr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Meaning lots of 3's and Layups</a:t>
            </a:r>
          </a:p>
          <a:p>
            <a:r>
              <a:rPr lang="en-US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Region data can be used to qualify downstream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336950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5892511976F14593D4AE69F1C082BF" ma:contentTypeVersion="7" ma:contentTypeDescription="Create a new document." ma:contentTypeScope="" ma:versionID="aa4edfbba3d670eaa8a3a66943261b82">
  <xsd:schema xmlns:xsd="http://www.w3.org/2001/XMLSchema" xmlns:xs="http://www.w3.org/2001/XMLSchema" xmlns:p="http://schemas.microsoft.com/office/2006/metadata/properties" xmlns:ns3="07c70354-70b8-4b08-ad72-2db6449d75b8" xmlns:ns4="fcd92f5e-4655-41d4-97b2-65821571276c" targetNamespace="http://schemas.microsoft.com/office/2006/metadata/properties" ma:root="true" ma:fieldsID="ac27497ffb80b54bf8d1de994daee6e2" ns3:_="" ns4:_="">
    <xsd:import namespace="07c70354-70b8-4b08-ad72-2db6449d75b8"/>
    <xsd:import namespace="fcd92f5e-4655-41d4-97b2-6582157127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70354-70b8-4b08-ad72-2db6449d75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92f5e-4655-41d4-97b2-65821571276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8C2FEC-F0BC-452E-BF9C-93625D6C6F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c70354-70b8-4b08-ad72-2db6449d75b8"/>
    <ds:schemaRef ds:uri="fcd92f5e-4655-41d4-97b2-6582157127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241C0-45CB-4255-8782-B6F17AAD38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8E6059-48DC-4884-B899-5C022C25F464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fcd92f5e-4655-41d4-97b2-65821571276c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7c70354-70b8-4b08-ad72-2db6449d75b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2140</Words>
  <Application>Microsoft Office PowerPoint</Application>
  <PresentationFormat>On-screen Show (4:3)</PresentationFormat>
  <Paragraphs>399</Paragraphs>
  <Slides>19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Mesh</vt:lpstr>
      <vt:lpstr>True impact shot charting</vt:lpstr>
      <vt:lpstr>What happens when we miss?</vt:lpstr>
      <vt:lpstr>Related Works</vt:lpstr>
      <vt:lpstr>PowerPoint Presentation</vt:lpstr>
      <vt:lpstr>Quantifying rebound distributions</vt:lpstr>
      <vt:lpstr>PowerPoint Presentation</vt:lpstr>
      <vt:lpstr>Data architecture &amp; model design</vt:lpstr>
      <vt:lpstr>Python toolset</vt:lpstr>
      <vt:lpstr>Classifying shot regions</vt:lpstr>
      <vt:lpstr>Hexbin encoding</vt:lpstr>
      <vt:lpstr>Rebound distributions by region</vt:lpstr>
      <vt:lpstr>Feature engineering</vt:lpstr>
      <vt:lpstr>RESULTS</vt:lpstr>
      <vt:lpstr>Evaluating our rebounding model</vt:lpstr>
      <vt:lpstr>Comparing shot metrics</vt:lpstr>
      <vt:lpstr>Comparing shot charts</vt:lpstr>
      <vt:lpstr>Potential future Research Directions</vt:lpstr>
      <vt:lpstr>Works cited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Approaches to Dribble Hand-off Action Classification with SportVU NBA Player Coordinate Data</dc:title>
  <dc:creator>Stephanos, Dembe Koi</dc:creator>
  <cp:lastModifiedBy>Stephanos, Dembe Koi</cp:lastModifiedBy>
  <cp:revision>1366</cp:revision>
  <dcterms:created xsi:type="dcterms:W3CDTF">2021-03-20T19:00:34Z</dcterms:created>
  <dcterms:modified xsi:type="dcterms:W3CDTF">2024-05-22T02:16:22Z</dcterms:modified>
</cp:coreProperties>
</file>